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63" r:id="rId4"/>
    <p:sldId id="269" r:id="rId5"/>
    <p:sldId id="264" r:id="rId6"/>
    <p:sldId id="259" r:id="rId7"/>
    <p:sldId id="265" r:id="rId8"/>
    <p:sldId id="260" r:id="rId9"/>
    <p:sldId id="266" r:id="rId10"/>
    <p:sldId id="261" r:id="rId11"/>
    <p:sldId id="262" r:id="rId12"/>
    <p:sldId id="267" r:id="rId13"/>
    <p:sldId id="268" r:id="rId1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90" autoAdjust="0"/>
  </p:normalViewPr>
  <p:slideViewPr>
    <p:cSldViewPr snapToGrid="0">
      <p:cViewPr varScale="1">
        <p:scale>
          <a:sx n="108" d="100"/>
          <a:sy n="108" d="100"/>
        </p:scale>
        <p:origin x="699"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2BCCE-FABB-40D0-B62C-CAD695CA62D0}" type="datetimeFigureOut">
              <a:rPr lang="hu-HU" smtClean="0"/>
              <a:t>2017. 11. 09.</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F5C0E-6635-45D0-94E9-45AB53E491F5}" type="slidenum">
              <a:rPr lang="hu-HU" smtClean="0"/>
              <a:t>‹#›</a:t>
            </a:fld>
            <a:endParaRPr lang="hu-HU"/>
          </a:p>
        </p:txBody>
      </p:sp>
    </p:spTree>
    <p:extLst>
      <p:ext uri="{BB962C8B-B14F-4D97-AF65-F5344CB8AC3E}">
        <p14:creationId xmlns:p14="http://schemas.microsoft.com/office/powerpoint/2010/main" val="165385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E8190D9F-6B8F-42FA-8C51-CE7F48C09149}" type="datetime1">
              <a:rPr lang="hu-HU" smtClean="0"/>
              <a:t>2017. 11. 09.</a:t>
            </a:fld>
            <a:endParaRPr lang="hu-HU"/>
          </a:p>
        </p:txBody>
      </p:sp>
      <p:sp>
        <p:nvSpPr>
          <p:cNvPr id="5" name="Élőláb helye 4"/>
          <p:cNvSpPr>
            <a:spLocks noGrp="1"/>
          </p:cNvSpPr>
          <p:nvPr>
            <p:ph type="ftr" sz="quarter" idx="11"/>
          </p:nvPr>
        </p:nvSpPr>
        <p:spPr/>
        <p:txBody>
          <a:bodyPr/>
          <a:lstStyle/>
          <a:p>
            <a:r>
              <a:rPr lang="en-US" smtClean="0"/>
              <a:t>Modern imaging techniques in biology: Lecture 7</a:t>
            </a:r>
            <a:endParaRPr lang="hu-HU"/>
          </a:p>
        </p:txBody>
      </p:sp>
      <p:sp>
        <p:nvSpPr>
          <p:cNvPr id="6" name="Dia számának helye 5"/>
          <p:cNvSpPr>
            <a:spLocks noGrp="1"/>
          </p:cNvSpPr>
          <p:nvPr>
            <p:ph type="sldNum" sz="quarter" idx="12"/>
          </p:nvPr>
        </p:nvSpPr>
        <p:spPr/>
        <p:txBody>
          <a:bodyPr/>
          <a:lstStyle/>
          <a:p>
            <a:fld id="{14743E79-B6A9-41FD-AE33-C9F63F35A818}" type="slidenum">
              <a:rPr lang="hu-HU" smtClean="0"/>
              <a:t>‹#›</a:t>
            </a:fld>
            <a:endParaRPr lang="hu-HU"/>
          </a:p>
        </p:txBody>
      </p:sp>
    </p:spTree>
    <p:extLst>
      <p:ext uri="{BB962C8B-B14F-4D97-AF65-F5344CB8AC3E}">
        <p14:creationId xmlns:p14="http://schemas.microsoft.com/office/powerpoint/2010/main" val="163848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B34ACC8-BF0C-4087-8BA9-686DCCE0EABD}" type="datetime1">
              <a:rPr lang="hu-HU" smtClean="0"/>
              <a:t>2017. 11. 09.</a:t>
            </a:fld>
            <a:endParaRPr lang="hu-HU"/>
          </a:p>
        </p:txBody>
      </p:sp>
      <p:sp>
        <p:nvSpPr>
          <p:cNvPr id="5" name="Élőláb helye 4"/>
          <p:cNvSpPr>
            <a:spLocks noGrp="1"/>
          </p:cNvSpPr>
          <p:nvPr>
            <p:ph type="ftr" sz="quarter" idx="11"/>
          </p:nvPr>
        </p:nvSpPr>
        <p:spPr/>
        <p:txBody>
          <a:bodyPr/>
          <a:lstStyle/>
          <a:p>
            <a:r>
              <a:rPr lang="en-US" smtClean="0"/>
              <a:t>Modern imaging techniques in biology: Lecture 7</a:t>
            </a:r>
            <a:endParaRPr lang="hu-HU"/>
          </a:p>
        </p:txBody>
      </p:sp>
      <p:sp>
        <p:nvSpPr>
          <p:cNvPr id="6" name="Dia számának helye 5"/>
          <p:cNvSpPr>
            <a:spLocks noGrp="1"/>
          </p:cNvSpPr>
          <p:nvPr>
            <p:ph type="sldNum" sz="quarter" idx="12"/>
          </p:nvPr>
        </p:nvSpPr>
        <p:spPr/>
        <p:txBody>
          <a:bodyPr/>
          <a:lstStyle/>
          <a:p>
            <a:fld id="{14743E79-B6A9-41FD-AE33-C9F63F35A818}" type="slidenum">
              <a:rPr lang="hu-HU" smtClean="0"/>
              <a:t>‹#›</a:t>
            </a:fld>
            <a:endParaRPr lang="hu-HU"/>
          </a:p>
        </p:txBody>
      </p:sp>
    </p:spTree>
    <p:extLst>
      <p:ext uri="{BB962C8B-B14F-4D97-AF65-F5344CB8AC3E}">
        <p14:creationId xmlns:p14="http://schemas.microsoft.com/office/powerpoint/2010/main" val="3335322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78A945E-8AD7-40CD-9DF6-BECA9E74024E}" type="datetime1">
              <a:rPr lang="hu-HU" smtClean="0"/>
              <a:t>2017. 11. 09.</a:t>
            </a:fld>
            <a:endParaRPr lang="hu-HU"/>
          </a:p>
        </p:txBody>
      </p:sp>
      <p:sp>
        <p:nvSpPr>
          <p:cNvPr id="5" name="Élőláb helye 4"/>
          <p:cNvSpPr>
            <a:spLocks noGrp="1"/>
          </p:cNvSpPr>
          <p:nvPr>
            <p:ph type="ftr" sz="quarter" idx="11"/>
          </p:nvPr>
        </p:nvSpPr>
        <p:spPr/>
        <p:txBody>
          <a:bodyPr/>
          <a:lstStyle/>
          <a:p>
            <a:r>
              <a:rPr lang="en-US" smtClean="0"/>
              <a:t>Modern imaging techniques in biology: Lecture 7</a:t>
            </a:r>
            <a:endParaRPr lang="hu-HU"/>
          </a:p>
        </p:txBody>
      </p:sp>
      <p:sp>
        <p:nvSpPr>
          <p:cNvPr id="6" name="Dia számának helye 5"/>
          <p:cNvSpPr>
            <a:spLocks noGrp="1"/>
          </p:cNvSpPr>
          <p:nvPr>
            <p:ph type="sldNum" sz="quarter" idx="12"/>
          </p:nvPr>
        </p:nvSpPr>
        <p:spPr/>
        <p:txBody>
          <a:bodyPr/>
          <a:lstStyle/>
          <a:p>
            <a:fld id="{14743E79-B6A9-41FD-AE33-C9F63F35A818}" type="slidenum">
              <a:rPr lang="hu-HU" smtClean="0"/>
              <a:t>‹#›</a:t>
            </a:fld>
            <a:endParaRPr lang="hu-HU"/>
          </a:p>
        </p:txBody>
      </p:sp>
    </p:spTree>
    <p:extLst>
      <p:ext uri="{BB962C8B-B14F-4D97-AF65-F5344CB8AC3E}">
        <p14:creationId xmlns:p14="http://schemas.microsoft.com/office/powerpoint/2010/main" val="107048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6B1C5F3-0DD6-49D2-98DA-05FE050107BE}" type="datetime1">
              <a:rPr lang="hu-HU" smtClean="0"/>
              <a:t>2017. 11. 09.</a:t>
            </a:fld>
            <a:endParaRPr lang="hu-HU"/>
          </a:p>
        </p:txBody>
      </p:sp>
      <p:sp>
        <p:nvSpPr>
          <p:cNvPr id="5" name="Élőláb helye 4"/>
          <p:cNvSpPr>
            <a:spLocks noGrp="1"/>
          </p:cNvSpPr>
          <p:nvPr>
            <p:ph type="ftr" sz="quarter" idx="11"/>
          </p:nvPr>
        </p:nvSpPr>
        <p:spPr/>
        <p:txBody>
          <a:bodyPr/>
          <a:lstStyle/>
          <a:p>
            <a:r>
              <a:rPr lang="en-US" smtClean="0"/>
              <a:t>Modern imaging techniques in biology: Lecture 7</a:t>
            </a:r>
            <a:endParaRPr lang="hu-HU"/>
          </a:p>
        </p:txBody>
      </p:sp>
      <p:sp>
        <p:nvSpPr>
          <p:cNvPr id="6" name="Dia számának helye 5"/>
          <p:cNvSpPr>
            <a:spLocks noGrp="1"/>
          </p:cNvSpPr>
          <p:nvPr>
            <p:ph type="sldNum" sz="quarter" idx="12"/>
          </p:nvPr>
        </p:nvSpPr>
        <p:spPr/>
        <p:txBody>
          <a:bodyPr/>
          <a:lstStyle/>
          <a:p>
            <a:fld id="{14743E79-B6A9-41FD-AE33-C9F63F35A818}" type="slidenum">
              <a:rPr lang="hu-HU" smtClean="0"/>
              <a:t>‹#›</a:t>
            </a:fld>
            <a:endParaRPr lang="hu-HU"/>
          </a:p>
        </p:txBody>
      </p:sp>
    </p:spTree>
    <p:extLst>
      <p:ext uri="{BB962C8B-B14F-4D97-AF65-F5344CB8AC3E}">
        <p14:creationId xmlns:p14="http://schemas.microsoft.com/office/powerpoint/2010/main" val="1573330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3016DA4-3E4A-4E64-A0AF-5C2F7A6EA7C2}" type="datetime1">
              <a:rPr lang="hu-HU" smtClean="0"/>
              <a:t>2017. 11. 09.</a:t>
            </a:fld>
            <a:endParaRPr lang="hu-HU"/>
          </a:p>
        </p:txBody>
      </p:sp>
      <p:sp>
        <p:nvSpPr>
          <p:cNvPr id="5" name="Élőláb helye 4"/>
          <p:cNvSpPr>
            <a:spLocks noGrp="1"/>
          </p:cNvSpPr>
          <p:nvPr>
            <p:ph type="ftr" sz="quarter" idx="11"/>
          </p:nvPr>
        </p:nvSpPr>
        <p:spPr/>
        <p:txBody>
          <a:bodyPr/>
          <a:lstStyle/>
          <a:p>
            <a:r>
              <a:rPr lang="en-US" smtClean="0"/>
              <a:t>Modern imaging techniques in biology: Lecture 7</a:t>
            </a:r>
            <a:endParaRPr lang="hu-HU"/>
          </a:p>
        </p:txBody>
      </p:sp>
      <p:sp>
        <p:nvSpPr>
          <p:cNvPr id="6" name="Dia számának helye 5"/>
          <p:cNvSpPr>
            <a:spLocks noGrp="1"/>
          </p:cNvSpPr>
          <p:nvPr>
            <p:ph type="sldNum" sz="quarter" idx="12"/>
          </p:nvPr>
        </p:nvSpPr>
        <p:spPr/>
        <p:txBody>
          <a:bodyPr/>
          <a:lstStyle/>
          <a:p>
            <a:fld id="{14743E79-B6A9-41FD-AE33-C9F63F35A818}" type="slidenum">
              <a:rPr lang="hu-HU" smtClean="0"/>
              <a:t>‹#›</a:t>
            </a:fld>
            <a:endParaRPr lang="hu-HU"/>
          </a:p>
        </p:txBody>
      </p:sp>
    </p:spTree>
    <p:extLst>
      <p:ext uri="{BB962C8B-B14F-4D97-AF65-F5344CB8AC3E}">
        <p14:creationId xmlns:p14="http://schemas.microsoft.com/office/powerpoint/2010/main" val="395685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F2E4B17-578D-4459-B6CF-5236DECA7B54}" type="datetime1">
              <a:rPr lang="hu-HU" smtClean="0"/>
              <a:t>2017. 11. 09.</a:t>
            </a:fld>
            <a:endParaRPr lang="hu-HU"/>
          </a:p>
        </p:txBody>
      </p:sp>
      <p:sp>
        <p:nvSpPr>
          <p:cNvPr id="6" name="Élőláb helye 5"/>
          <p:cNvSpPr>
            <a:spLocks noGrp="1"/>
          </p:cNvSpPr>
          <p:nvPr>
            <p:ph type="ftr" sz="quarter" idx="11"/>
          </p:nvPr>
        </p:nvSpPr>
        <p:spPr/>
        <p:txBody>
          <a:bodyPr/>
          <a:lstStyle/>
          <a:p>
            <a:r>
              <a:rPr lang="en-US" smtClean="0"/>
              <a:t>Modern imaging techniques in biology: Lecture 7</a:t>
            </a:r>
            <a:endParaRPr lang="hu-HU"/>
          </a:p>
        </p:txBody>
      </p:sp>
      <p:sp>
        <p:nvSpPr>
          <p:cNvPr id="7" name="Dia számának helye 6"/>
          <p:cNvSpPr>
            <a:spLocks noGrp="1"/>
          </p:cNvSpPr>
          <p:nvPr>
            <p:ph type="sldNum" sz="quarter" idx="12"/>
          </p:nvPr>
        </p:nvSpPr>
        <p:spPr/>
        <p:txBody>
          <a:bodyPr/>
          <a:lstStyle/>
          <a:p>
            <a:fld id="{14743E79-B6A9-41FD-AE33-C9F63F35A818}" type="slidenum">
              <a:rPr lang="hu-HU" smtClean="0"/>
              <a:t>‹#›</a:t>
            </a:fld>
            <a:endParaRPr lang="hu-HU"/>
          </a:p>
        </p:txBody>
      </p:sp>
    </p:spTree>
    <p:extLst>
      <p:ext uri="{BB962C8B-B14F-4D97-AF65-F5344CB8AC3E}">
        <p14:creationId xmlns:p14="http://schemas.microsoft.com/office/powerpoint/2010/main" val="1457939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5D2EEC93-A8CC-4D3B-9BBC-00DBDF6585C9}" type="datetime1">
              <a:rPr lang="hu-HU" smtClean="0"/>
              <a:t>2017. 11. 09.</a:t>
            </a:fld>
            <a:endParaRPr lang="hu-HU"/>
          </a:p>
        </p:txBody>
      </p:sp>
      <p:sp>
        <p:nvSpPr>
          <p:cNvPr id="8" name="Élőláb helye 7"/>
          <p:cNvSpPr>
            <a:spLocks noGrp="1"/>
          </p:cNvSpPr>
          <p:nvPr>
            <p:ph type="ftr" sz="quarter" idx="11"/>
          </p:nvPr>
        </p:nvSpPr>
        <p:spPr/>
        <p:txBody>
          <a:bodyPr/>
          <a:lstStyle/>
          <a:p>
            <a:r>
              <a:rPr lang="en-US" smtClean="0"/>
              <a:t>Modern imaging techniques in biology: Lecture 7</a:t>
            </a:r>
            <a:endParaRPr lang="hu-HU"/>
          </a:p>
        </p:txBody>
      </p:sp>
      <p:sp>
        <p:nvSpPr>
          <p:cNvPr id="9" name="Dia számának helye 8"/>
          <p:cNvSpPr>
            <a:spLocks noGrp="1"/>
          </p:cNvSpPr>
          <p:nvPr>
            <p:ph type="sldNum" sz="quarter" idx="12"/>
          </p:nvPr>
        </p:nvSpPr>
        <p:spPr/>
        <p:txBody>
          <a:bodyPr/>
          <a:lstStyle/>
          <a:p>
            <a:fld id="{14743E79-B6A9-41FD-AE33-C9F63F35A818}" type="slidenum">
              <a:rPr lang="hu-HU" smtClean="0"/>
              <a:t>‹#›</a:t>
            </a:fld>
            <a:endParaRPr lang="hu-HU"/>
          </a:p>
        </p:txBody>
      </p:sp>
    </p:spTree>
    <p:extLst>
      <p:ext uri="{BB962C8B-B14F-4D97-AF65-F5344CB8AC3E}">
        <p14:creationId xmlns:p14="http://schemas.microsoft.com/office/powerpoint/2010/main" val="108385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C7F4A24E-7CD6-4FF2-AD40-FCA449FA86FC}" type="datetime1">
              <a:rPr lang="hu-HU" smtClean="0"/>
              <a:t>2017. 11. 09.</a:t>
            </a:fld>
            <a:endParaRPr lang="hu-HU"/>
          </a:p>
        </p:txBody>
      </p:sp>
      <p:sp>
        <p:nvSpPr>
          <p:cNvPr id="4" name="Élőláb helye 3"/>
          <p:cNvSpPr>
            <a:spLocks noGrp="1"/>
          </p:cNvSpPr>
          <p:nvPr>
            <p:ph type="ftr" sz="quarter" idx="11"/>
          </p:nvPr>
        </p:nvSpPr>
        <p:spPr/>
        <p:txBody>
          <a:bodyPr/>
          <a:lstStyle/>
          <a:p>
            <a:r>
              <a:rPr lang="en-US" smtClean="0"/>
              <a:t>Modern imaging techniques in biology: Lecture 7</a:t>
            </a:r>
            <a:endParaRPr lang="hu-HU"/>
          </a:p>
        </p:txBody>
      </p:sp>
      <p:sp>
        <p:nvSpPr>
          <p:cNvPr id="5" name="Dia számának helye 4"/>
          <p:cNvSpPr>
            <a:spLocks noGrp="1"/>
          </p:cNvSpPr>
          <p:nvPr>
            <p:ph type="sldNum" sz="quarter" idx="12"/>
          </p:nvPr>
        </p:nvSpPr>
        <p:spPr/>
        <p:txBody>
          <a:bodyPr/>
          <a:lstStyle/>
          <a:p>
            <a:fld id="{14743E79-B6A9-41FD-AE33-C9F63F35A818}" type="slidenum">
              <a:rPr lang="hu-HU" smtClean="0"/>
              <a:t>‹#›</a:t>
            </a:fld>
            <a:endParaRPr lang="hu-HU"/>
          </a:p>
        </p:txBody>
      </p:sp>
    </p:spTree>
    <p:extLst>
      <p:ext uri="{BB962C8B-B14F-4D97-AF65-F5344CB8AC3E}">
        <p14:creationId xmlns:p14="http://schemas.microsoft.com/office/powerpoint/2010/main" val="367512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6B3DBFF-C01F-44E9-B523-154B5849E901}" type="datetime1">
              <a:rPr lang="hu-HU" smtClean="0"/>
              <a:t>2017. 11. 09.</a:t>
            </a:fld>
            <a:endParaRPr lang="hu-HU"/>
          </a:p>
        </p:txBody>
      </p:sp>
      <p:sp>
        <p:nvSpPr>
          <p:cNvPr id="3" name="Élőláb helye 2"/>
          <p:cNvSpPr>
            <a:spLocks noGrp="1"/>
          </p:cNvSpPr>
          <p:nvPr>
            <p:ph type="ftr" sz="quarter" idx="11"/>
          </p:nvPr>
        </p:nvSpPr>
        <p:spPr/>
        <p:txBody>
          <a:bodyPr/>
          <a:lstStyle/>
          <a:p>
            <a:r>
              <a:rPr lang="en-US" smtClean="0"/>
              <a:t>Modern imaging techniques in biology: Lecture 7</a:t>
            </a:r>
            <a:endParaRPr lang="hu-HU"/>
          </a:p>
        </p:txBody>
      </p:sp>
      <p:sp>
        <p:nvSpPr>
          <p:cNvPr id="4" name="Dia számának helye 3"/>
          <p:cNvSpPr>
            <a:spLocks noGrp="1"/>
          </p:cNvSpPr>
          <p:nvPr>
            <p:ph type="sldNum" sz="quarter" idx="12"/>
          </p:nvPr>
        </p:nvSpPr>
        <p:spPr/>
        <p:txBody>
          <a:bodyPr/>
          <a:lstStyle/>
          <a:p>
            <a:fld id="{14743E79-B6A9-41FD-AE33-C9F63F35A818}" type="slidenum">
              <a:rPr lang="hu-HU" smtClean="0"/>
              <a:t>‹#›</a:t>
            </a:fld>
            <a:endParaRPr lang="hu-HU"/>
          </a:p>
        </p:txBody>
      </p:sp>
    </p:spTree>
    <p:extLst>
      <p:ext uri="{BB962C8B-B14F-4D97-AF65-F5344CB8AC3E}">
        <p14:creationId xmlns:p14="http://schemas.microsoft.com/office/powerpoint/2010/main" val="395704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66897C61-53ED-43D6-B75D-05C02996111D}" type="datetime1">
              <a:rPr lang="hu-HU" smtClean="0"/>
              <a:t>2017. 11. 09.</a:t>
            </a:fld>
            <a:endParaRPr lang="hu-HU"/>
          </a:p>
        </p:txBody>
      </p:sp>
      <p:sp>
        <p:nvSpPr>
          <p:cNvPr id="6" name="Élőláb helye 5"/>
          <p:cNvSpPr>
            <a:spLocks noGrp="1"/>
          </p:cNvSpPr>
          <p:nvPr>
            <p:ph type="ftr" sz="quarter" idx="11"/>
          </p:nvPr>
        </p:nvSpPr>
        <p:spPr/>
        <p:txBody>
          <a:bodyPr/>
          <a:lstStyle/>
          <a:p>
            <a:r>
              <a:rPr lang="en-US" smtClean="0"/>
              <a:t>Modern imaging techniques in biology: Lecture 7</a:t>
            </a:r>
            <a:endParaRPr lang="hu-HU"/>
          </a:p>
        </p:txBody>
      </p:sp>
      <p:sp>
        <p:nvSpPr>
          <p:cNvPr id="7" name="Dia számának helye 6"/>
          <p:cNvSpPr>
            <a:spLocks noGrp="1"/>
          </p:cNvSpPr>
          <p:nvPr>
            <p:ph type="sldNum" sz="quarter" idx="12"/>
          </p:nvPr>
        </p:nvSpPr>
        <p:spPr/>
        <p:txBody>
          <a:bodyPr/>
          <a:lstStyle/>
          <a:p>
            <a:fld id="{14743E79-B6A9-41FD-AE33-C9F63F35A818}" type="slidenum">
              <a:rPr lang="hu-HU" smtClean="0"/>
              <a:t>‹#›</a:t>
            </a:fld>
            <a:endParaRPr lang="hu-HU"/>
          </a:p>
        </p:txBody>
      </p:sp>
    </p:spTree>
    <p:extLst>
      <p:ext uri="{BB962C8B-B14F-4D97-AF65-F5344CB8AC3E}">
        <p14:creationId xmlns:p14="http://schemas.microsoft.com/office/powerpoint/2010/main" val="399096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7AAD3BAC-F747-405E-B4F7-2E42C9602A5E}" type="datetime1">
              <a:rPr lang="hu-HU" smtClean="0"/>
              <a:t>2017. 11. 09.</a:t>
            </a:fld>
            <a:endParaRPr lang="hu-HU"/>
          </a:p>
        </p:txBody>
      </p:sp>
      <p:sp>
        <p:nvSpPr>
          <p:cNvPr id="6" name="Élőláb helye 5"/>
          <p:cNvSpPr>
            <a:spLocks noGrp="1"/>
          </p:cNvSpPr>
          <p:nvPr>
            <p:ph type="ftr" sz="quarter" idx="11"/>
          </p:nvPr>
        </p:nvSpPr>
        <p:spPr/>
        <p:txBody>
          <a:bodyPr/>
          <a:lstStyle/>
          <a:p>
            <a:r>
              <a:rPr lang="en-US" smtClean="0"/>
              <a:t>Modern imaging techniques in biology: Lecture 7</a:t>
            </a:r>
            <a:endParaRPr lang="hu-HU"/>
          </a:p>
        </p:txBody>
      </p:sp>
      <p:sp>
        <p:nvSpPr>
          <p:cNvPr id="7" name="Dia számának helye 6"/>
          <p:cNvSpPr>
            <a:spLocks noGrp="1"/>
          </p:cNvSpPr>
          <p:nvPr>
            <p:ph type="sldNum" sz="quarter" idx="12"/>
          </p:nvPr>
        </p:nvSpPr>
        <p:spPr/>
        <p:txBody>
          <a:bodyPr/>
          <a:lstStyle/>
          <a:p>
            <a:fld id="{14743E79-B6A9-41FD-AE33-C9F63F35A818}" type="slidenum">
              <a:rPr lang="hu-HU" smtClean="0"/>
              <a:t>‹#›</a:t>
            </a:fld>
            <a:endParaRPr lang="hu-HU"/>
          </a:p>
        </p:txBody>
      </p:sp>
    </p:spTree>
    <p:extLst>
      <p:ext uri="{BB962C8B-B14F-4D97-AF65-F5344CB8AC3E}">
        <p14:creationId xmlns:p14="http://schemas.microsoft.com/office/powerpoint/2010/main" val="162705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E1120-EEB4-467C-82BF-F5CA1A515133}" type="datetime1">
              <a:rPr lang="hu-HU" smtClean="0"/>
              <a:t>2017. 11. 09.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Modern imaging techniques in biology: Lecture 7</a:t>
            </a:r>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43E79-B6A9-41FD-AE33-C9F63F35A818}" type="slidenum">
              <a:rPr lang="hu-HU" smtClean="0"/>
              <a:t>‹#›</a:t>
            </a:fld>
            <a:endParaRPr lang="hu-HU"/>
          </a:p>
        </p:txBody>
      </p:sp>
    </p:spTree>
    <p:extLst>
      <p:ext uri="{BB962C8B-B14F-4D97-AF65-F5344CB8AC3E}">
        <p14:creationId xmlns:p14="http://schemas.microsoft.com/office/powerpoint/2010/main" val="3979379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iaLL8wL0Bd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asemed.case.edu/"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4000" y="315913"/>
            <a:ext cx="9144000" cy="1423987"/>
          </a:xfrm>
        </p:spPr>
        <p:txBody>
          <a:bodyPr>
            <a:normAutofit fontScale="90000"/>
          </a:bodyPr>
          <a:lstStyle/>
          <a:p>
            <a:r>
              <a:rPr lang="en-US" dirty="0" smtClean="0"/>
              <a:t>Modern imaging techniques in biology</a:t>
            </a:r>
            <a:endParaRPr lang="en-US" dirty="0"/>
          </a:p>
        </p:txBody>
      </p:sp>
      <p:sp>
        <p:nvSpPr>
          <p:cNvPr id="3" name="Alcím 2"/>
          <p:cNvSpPr>
            <a:spLocks noGrp="1"/>
          </p:cNvSpPr>
          <p:nvPr>
            <p:ph type="subTitle" idx="1"/>
          </p:nvPr>
        </p:nvSpPr>
        <p:spPr>
          <a:xfrm>
            <a:off x="628650" y="3067585"/>
            <a:ext cx="4654550" cy="1655762"/>
          </a:xfrm>
        </p:spPr>
        <p:txBody>
          <a:bodyPr/>
          <a:lstStyle/>
          <a:p>
            <a:r>
              <a:rPr lang="en-US" dirty="0" smtClean="0">
                <a:solidFill>
                  <a:srgbClr val="FF0000"/>
                </a:solidFill>
              </a:rPr>
              <a:t>The physical background of medical </a:t>
            </a:r>
            <a:r>
              <a:rPr lang="en-US" dirty="0" err="1" smtClean="0">
                <a:solidFill>
                  <a:srgbClr val="FF0000"/>
                </a:solidFill>
              </a:rPr>
              <a:t>tomographies</a:t>
            </a:r>
            <a:endParaRPr lang="en-US" dirty="0" smtClean="0">
              <a:solidFill>
                <a:srgbClr val="FF0000"/>
              </a:solidFill>
            </a:endParaRPr>
          </a:p>
          <a:p>
            <a:r>
              <a:rPr lang="hu-HU" dirty="0" err="1" smtClean="0"/>
              <a:t>Lecture</a:t>
            </a:r>
            <a:r>
              <a:rPr lang="hu-HU" dirty="0" smtClean="0"/>
              <a:t> 7</a:t>
            </a:r>
            <a:endParaRPr lang="en-US" dirty="0"/>
          </a:p>
        </p:txBody>
      </p:sp>
      <p:sp>
        <p:nvSpPr>
          <p:cNvPr id="4" name="Élőláb helye 3"/>
          <p:cNvSpPr>
            <a:spLocks noGrp="1"/>
          </p:cNvSpPr>
          <p:nvPr>
            <p:ph type="ftr" sz="quarter" idx="11"/>
          </p:nvPr>
        </p:nvSpPr>
        <p:spPr/>
        <p:txBody>
          <a:bodyPr/>
          <a:lstStyle/>
          <a:p>
            <a:r>
              <a:rPr lang="en-US" dirty="0" smtClean="0"/>
              <a:t>Modern imaging techniques in biology: Lecture 7</a:t>
            </a:r>
            <a:endParaRPr lang="hu-HU" dirty="0"/>
          </a:p>
        </p:txBody>
      </p:sp>
      <p:sp>
        <p:nvSpPr>
          <p:cNvPr id="5" name="Dia számának helye 4"/>
          <p:cNvSpPr>
            <a:spLocks noGrp="1"/>
          </p:cNvSpPr>
          <p:nvPr>
            <p:ph type="sldNum" sz="quarter" idx="12"/>
          </p:nvPr>
        </p:nvSpPr>
        <p:spPr/>
        <p:txBody>
          <a:bodyPr/>
          <a:lstStyle/>
          <a:p>
            <a:fld id="{14743E79-B6A9-41FD-AE33-C9F63F35A818}" type="slidenum">
              <a:rPr lang="hu-HU" smtClean="0"/>
              <a:t>1</a:t>
            </a:fld>
            <a:endParaRPr lang="hu-HU"/>
          </a:p>
        </p:txBody>
      </p:sp>
      <p:pic>
        <p:nvPicPr>
          <p:cNvPr id="2050" name="Picture 2" descr="Képtalálat a következőre: „mri a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844" y="2153713"/>
            <a:ext cx="3950767" cy="395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695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779816"/>
          </a:xfrm>
        </p:spPr>
        <p:txBody>
          <a:bodyPr/>
          <a:lstStyle/>
          <a:p>
            <a:pPr algn="ctr"/>
            <a:r>
              <a:rPr lang="hu-HU" dirty="0" smtClean="0"/>
              <a:t>BOLD </a:t>
            </a:r>
            <a:r>
              <a:rPr lang="hu-HU" dirty="0" err="1" smtClean="0"/>
              <a:t>contrast</a:t>
            </a:r>
            <a:r>
              <a:rPr lang="hu-HU" dirty="0" smtClean="0"/>
              <a:t>:</a:t>
            </a:r>
            <a:r>
              <a:rPr lang="hu-HU" dirty="0" smtClean="0"/>
              <a:t> </a:t>
            </a:r>
            <a:r>
              <a:rPr lang="hu-HU" dirty="0" smtClean="0"/>
              <a:t>T</a:t>
            </a:r>
            <a:r>
              <a:rPr lang="hu-HU" baseline="-25000" dirty="0" smtClean="0"/>
              <a:t>2</a:t>
            </a:r>
            <a:r>
              <a:rPr lang="hu-HU" dirty="0" smtClean="0"/>
              <a:t> and T</a:t>
            </a:r>
            <a:r>
              <a:rPr lang="hu-HU" baseline="-25000" dirty="0" smtClean="0"/>
              <a:t>2</a:t>
            </a:r>
            <a:r>
              <a:rPr lang="hu-HU" dirty="0" smtClean="0"/>
              <a:t>*</a:t>
            </a:r>
            <a:endParaRPr lang="hu-HU" dirty="0"/>
          </a:p>
        </p:txBody>
      </p:sp>
      <mc:AlternateContent xmlns:mc="http://schemas.openxmlformats.org/markup-compatibility/2006">
        <mc:Choice xmlns:a14="http://schemas.microsoft.com/office/drawing/2010/main" Requires="a14">
          <p:sp>
            <p:nvSpPr>
              <p:cNvPr id="3" name="Tartalom helye 2"/>
              <p:cNvSpPr>
                <a:spLocks noGrp="1"/>
              </p:cNvSpPr>
              <p:nvPr>
                <p:ph idx="1"/>
              </p:nvPr>
            </p:nvSpPr>
            <p:spPr>
              <a:xfrm>
                <a:off x="250688" y="1318221"/>
                <a:ext cx="5288722" cy="4733418"/>
              </a:xfrm>
            </p:spPr>
            <p:txBody>
              <a:bodyPr>
                <a:normAutofit fontScale="62500" lnSpcReduction="20000"/>
              </a:bodyPr>
              <a:lstStyle/>
              <a:p>
                <a:pPr marL="0" indent="0">
                  <a:buNone/>
                </a:pPr>
                <a:r>
                  <a:rPr lang="hu-HU" dirty="0" err="1" smtClean="0"/>
                  <a:t>Whereas</a:t>
                </a:r>
                <a:r>
                  <a:rPr lang="hu-HU" dirty="0" smtClean="0"/>
                  <a:t> </a:t>
                </a:r>
                <a:r>
                  <a:rPr lang="hu-HU" dirty="0" err="1"/>
                  <a:t>m</a:t>
                </a:r>
                <a:r>
                  <a:rPr lang="hu-HU" dirty="0" err="1" smtClean="0"/>
                  <a:t>agnetic</a:t>
                </a:r>
                <a:r>
                  <a:rPr lang="hu-HU" dirty="0" smtClean="0"/>
                  <a:t> </a:t>
                </a:r>
                <a:r>
                  <a:rPr lang="hu-HU" dirty="0" err="1" smtClean="0"/>
                  <a:t>susceptibility</a:t>
                </a:r>
                <a:r>
                  <a:rPr lang="hu-HU" dirty="0" smtClean="0"/>
                  <a:t> of </a:t>
                </a:r>
                <a:r>
                  <a:rPr lang="hu-HU" dirty="0" err="1" smtClean="0"/>
                  <a:t>the</a:t>
                </a:r>
                <a:r>
                  <a:rPr lang="hu-HU" dirty="0" smtClean="0"/>
                  <a:t> </a:t>
                </a:r>
                <a:r>
                  <a:rPr lang="hu-HU" dirty="0" err="1"/>
                  <a:t>d</a:t>
                </a:r>
                <a:r>
                  <a:rPr lang="hu-HU" dirty="0" err="1" smtClean="0"/>
                  <a:t>iamagnetic</a:t>
                </a:r>
                <a:r>
                  <a:rPr lang="hu-HU" dirty="0" smtClean="0"/>
                  <a:t> </a:t>
                </a:r>
                <a:r>
                  <a:rPr lang="hu-HU" dirty="0" err="1" smtClean="0"/>
                  <a:t>oxy-Hb</a:t>
                </a:r>
                <a:r>
                  <a:rPr lang="hu-HU" dirty="0" smtClean="0"/>
                  <a:t> is </a:t>
                </a:r>
                <a:r>
                  <a:rPr lang="hu-HU" dirty="0" err="1" smtClean="0"/>
                  <a:t>similar</a:t>
                </a:r>
                <a:r>
                  <a:rPr lang="hu-HU" dirty="0" smtClean="0"/>
                  <a:t> </a:t>
                </a:r>
                <a:r>
                  <a:rPr lang="hu-HU" dirty="0" err="1" smtClean="0"/>
                  <a:t>to</a:t>
                </a:r>
                <a:r>
                  <a:rPr lang="hu-HU" dirty="0" smtClean="0"/>
                  <a:t> </a:t>
                </a:r>
                <a:r>
                  <a:rPr lang="hu-HU" dirty="0" err="1" smtClean="0"/>
                  <a:t>the</a:t>
                </a:r>
                <a:r>
                  <a:rPr lang="hu-HU" dirty="0" smtClean="0"/>
                  <a:t> </a:t>
                </a:r>
                <a:r>
                  <a:rPr lang="hu-HU" dirty="0" err="1" smtClean="0"/>
                  <a:t>susceptibility</a:t>
                </a:r>
                <a:r>
                  <a:rPr lang="hu-HU" dirty="0" smtClean="0"/>
                  <a:t> of </a:t>
                </a:r>
                <a:r>
                  <a:rPr lang="hu-HU" dirty="0" err="1" smtClean="0"/>
                  <a:t>tissues</a:t>
                </a:r>
                <a:r>
                  <a:rPr lang="hu-HU" dirty="0"/>
                  <a:t>,</a:t>
                </a:r>
                <a:r>
                  <a:rPr lang="hu-HU" dirty="0" smtClean="0"/>
                  <a:t> </a:t>
                </a:r>
                <a:r>
                  <a:rPr lang="hu-HU" dirty="0" err="1"/>
                  <a:t>p</a:t>
                </a:r>
                <a:r>
                  <a:rPr lang="hu-HU" dirty="0" err="1" smtClean="0"/>
                  <a:t>aramagnetic</a:t>
                </a:r>
                <a:r>
                  <a:rPr lang="hu-HU" dirty="0" smtClean="0"/>
                  <a:t> </a:t>
                </a:r>
                <a:r>
                  <a:rPr lang="hu-HU" dirty="0" err="1" smtClean="0"/>
                  <a:t>deoxy-Hb</a:t>
                </a:r>
                <a:r>
                  <a:rPr lang="hu-HU" dirty="0" smtClean="0"/>
                  <a:t> is </a:t>
                </a:r>
                <a:r>
                  <a:rPr lang="hu-HU" dirty="0" err="1" smtClean="0"/>
                  <a:t>different</a:t>
                </a:r>
                <a:r>
                  <a:rPr lang="hu-HU" dirty="0" smtClean="0"/>
                  <a:t>. The </a:t>
                </a:r>
                <a:r>
                  <a:rPr lang="hu-HU" dirty="0" err="1" smtClean="0"/>
                  <a:t>presence</a:t>
                </a:r>
                <a:r>
                  <a:rPr lang="hu-HU" dirty="0" smtClean="0"/>
                  <a:t> of </a:t>
                </a:r>
                <a:r>
                  <a:rPr lang="hu-HU" dirty="0" err="1" smtClean="0"/>
                  <a:t>deoxy-Hb</a:t>
                </a:r>
                <a:r>
                  <a:rPr lang="hu-HU" dirty="0" smtClean="0"/>
                  <a:t> </a:t>
                </a:r>
                <a:r>
                  <a:rPr lang="hu-HU" dirty="0" err="1" smtClean="0"/>
                  <a:t>results</a:t>
                </a:r>
                <a:r>
                  <a:rPr lang="hu-HU" dirty="0" smtClean="0"/>
                  <a:t> in </a:t>
                </a:r>
                <a:r>
                  <a:rPr lang="hu-HU" dirty="0" err="1" smtClean="0"/>
                  <a:t>magnetic</a:t>
                </a:r>
                <a:r>
                  <a:rPr lang="hu-HU" dirty="0" smtClean="0"/>
                  <a:t> </a:t>
                </a:r>
                <a:r>
                  <a:rPr lang="hu-HU" b="1" dirty="0" err="1" smtClean="0"/>
                  <a:t>field</a:t>
                </a:r>
                <a:r>
                  <a:rPr lang="hu-HU" b="1" dirty="0" smtClean="0"/>
                  <a:t> </a:t>
                </a:r>
                <a:r>
                  <a:rPr lang="hu-HU" b="1" dirty="0" err="1" smtClean="0"/>
                  <a:t>inhomogeneity</a:t>
                </a:r>
                <a:r>
                  <a:rPr lang="hu-HU" dirty="0" smtClean="0"/>
                  <a:t>.</a:t>
                </a:r>
              </a:p>
              <a:p>
                <a:pPr marL="0" indent="0">
                  <a:buNone/>
                </a:pPr>
                <a:endParaRPr lang="hu-HU" dirty="0" smtClean="0"/>
              </a:p>
              <a:p>
                <a:pPr marL="0" indent="0" algn="ctr">
                  <a:buNone/>
                </a:pPr>
                <a14:m>
                  <m:oMathPara xmlns:m="http://schemas.openxmlformats.org/officeDocument/2006/math">
                    <m:oMathParaPr>
                      <m:jc m:val="centerGroup"/>
                    </m:oMathParaPr>
                    <m:oMath xmlns:m="http://schemas.openxmlformats.org/officeDocument/2006/math">
                      <m:r>
                        <a:rPr lang="hu-HU" i="1">
                          <a:latin typeface="Cambria Math" panose="02040503050406030204" pitchFamily="18" charset="0"/>
                        </a:rPr>
                        <m:t>𝑇</m:t>
                      </m:r>
                      <m:r>
                        <a:rPr lang="hu-HU" i="1" baseline="-25000">
                          <a:latin typeface="Cambria Math" panose="02040503050406030204" pitchFamily="18" charset="0"/>
                        </a:rPr>
                        <m:t>2</m:t>
                      </m:r>
                      <m:r>
                        <a:rPr lang="hu-HU" i="1">
                          <a:latin typeface="Cambria Math" panose="02040503050406030204" pitchFamily="18" charset="0"/>
                        </a:rPr>
                        <m:t>=</m:t>
                      </m:r>
                      <m:f>
                        <m:fPr>
                          <m:ctrlPr>
                            <a:rPr lang="hu-HU" i="1">
                              <a:latin typeface="Cambria Math" panose="02040503050406030204" pitchFamily="18" charset="0"/>
                            </a:rPr>
                          </m:ctrlPr>
                        </m:fPr>
                        <m:num>
                          <m:r>
                            <a:rPr lang="hu-HU" i="1">
                              <a:latin typeface="Cambria Math" panose="02040503050406030204" pitchFamily="18" charset="0"/>
                            </a:rPr>
                            <m:t>1</m:t>
                          </m:r>
                        </m:num>
                        <m:den>
                          <m:r>
                            <a:rPr lang="hu-HU" i="1">
                              <a:latin typeface="Cambria Math" panose="02040503050406030204" pitchFamily="18" charset="0"/>
                              <a:ea typeface="Cambria Math" panose="02040503050406030204" pitchFamily="18" charset="0"/>
                            </a:rPr>
                            <m:t>𝛾</m:t>
                          </m:r>
                          <m:r>
                            <a:rPr lang="hu-HU" i="1" baseline="30000">
                              <a:latin typeface="Cambria Math" panose="02040503050406030204" pitchFamily="18" charset="0"/>
                              <a:ea typeface="Cambria Math" panose="02040503050406030204" pitchFamily="18" charset="0"/>
                            </a:rPr>
                            <m:t>2</m:t>
                          </m:r>
                          <m:r>
                            <a:rPr lang="hu-HU" i="1" smtClean="0">
                              <a:solidFill>
                                <a:srgbClr val="FF0000"/>
                              </a:solidFill>
                              <a:latin typeface="Cambria Math" panose="02040503050406030204" pitchFamily="18" charset="0"/>
                              <a:ea typeface="Cambria Math" panose="02040503050406030204" pitchFamily="18" charset="0"/>
                            </a:rPr>
                            <m:t>𝑏</m:t>
                          </m:r>
                          <m:r>
                            <a:rPr lang="hu-HU" i="1" baseline="-25000">
                              <a:solidFill>
                                <a:srgbClr val="FF0000"/>
                              </a:solidFill>
                              <a:latin typeface="Cambria Math" panose="02040503050406030204" pitchFamily="18" charset="0"/>
                              <a:ea typeface="Cambria Math" panose="02040503050406030204" pitchFamily="18" charset="0"/>
                            </a:rPr>
                            <m:t>𝑧</m:t>
                          </m:r>
                          <m:r>
                            <a:rPr lang="hu-HU" i="1" baseline="30000">
                              <a:latin typeface="Cambria Math" panose="02040503050406030204" pitchFamily="18" charset="0"/>
                              <a:ea typeface="Cambria Math" panose="02040503050406030204" pitchFamily="18" charset="0"/>
                            </a:rPr>
                            <m:t>2</m:t>
                          </m:r>
                          <m:r>
                            <a:rPr lang="hu-HU" i="1">
                              <a:latin typeface="Cambria Math" panose="02040503050406030204" pitchFamily="18" charset="0"/>
                              <a:ea typeface="Cambria Math" panose="02040503050406030204" pitchFamily="18" charset="0"/>
                            </a:rPr>
                            <m:t>𝜏</m:t>
                          </m:r>
                        </m:den>
                      </m:f>
                    </m:oMath>
                  </m:oMathPara>
                </a14:m>
                <a:endParaRPr lang="hu-HU" dirty="0" smtClean="0"/>
              </a:p>
              <a:p>
                <a:pPr marL="0" indent="0" algn="ctr">
                  <a:buNone/>
                </a:pPr>
                <a:endParaRPr lang="hu-HU" dirty="0" smtClean="0"/>
              </a:p>
              <a:p>
                <a:pPr marL="0" indent="0">
                  <a:buNone/>
                </a:pPr>
                <a:r>
                  <a:rPr lang="hu-HU" dirty="0" err="1"/>
                  <a:t>w</a:t>
                </a:r>
                <a:r>
                  <a:rPr lang="hu-HU" dirty="0" err="1" smtClean="0"/>
                  <a:t>here</a:t>
                </a:r>
                <a:r>
                  <a:rPr lang="hu-HU" dirty="0" smtClean="0"/>
                  <a:t> </a:t>
                </a:r>
                <a:r>
                  <a:rPr lang="hu-HU" dirty="0" err="1" smtClean="0"/>
                  <a:t>b</a:t>
                </a:r>
                <a:r>
                  <a:rPr lang="hu-HU" baseline="-25000" dirty="0" err="1" smtClean="0"/>
                  <a:t>z</a:t>
                </a:r>
                <a:r>
                  <a:rPr lang="hu-HU" dirty="0" smtClean="0"/>
                  <a:t> is </a:t>
                </a:r>
                <a:r>
                  <a:rPr lang="hu-HU" dirty="0" err="1" smtClean="0"/>
                  <a:t>the</a:t>
                </a:r>
                <a:r>
                  <a:rPr lang="hu-HU" dirty="0" smtClean="0"/>
                  <a:t> local </a:t>
                </a:r>
                <a:r>
                  <a:rPr lang="hu-HU" b="1" dirty="0" err="1" smtClean="0"/>
                  <a:t>fluctuating</a:t>
                </a:r>
                <a:r>
                  <a:rPr lang="hu-HU" b="1" dirty="0" smtClean="0"/>
                  <a:t> </a:t>
                </a:r>
                <a:r>
                  <a:rPr lang="hu-HU" b="1" dirty="0" err="1" smtClean="0"/>
                  <a:t>magnetic</a:t>
                </a:r>
                <a:r>
                  <a:rPr lang="hu-HU" b="1" dirty="0" smtClean="0"/>
                  <a:t> </a:t>
                </a:r>
                <a:r>
                  <a:rPr lang="hu-HU" dirty="0" err="1" smtClean="0"/>
                  <a:t>field</a:t>
                </a:r>
                <a:r>
                  <a:rPr lang="hu-HU" dirty="0" smtClean="0"/>
                  <a:t>.</a:t>
                </a:r>
              </a:p>
              <a:p>
                <a:pPr marL="0" indent="0">
                  <a:buNone/>
                </a:pPr>
                <a:endParaRPr lang="hu-HU" dirty="0"/>
              </a:p>
              <a:p>
                <a:pPr marL="0" indent="0">
                  <a:buNone/>
                </a:pPr>
                <a14:m>
                  <m:oMathPara xmlns:m="http://schemas.openxmlformats.org/officeDocument/2006/math">
                    <m:oMathParaPr>
                      <m:jc m:val="centerGroup"/>
                    </m:oMathParaPr>
                    <m:oMath xmlns:m="http://schemas.openxmlformats.org/officeDocument/2006/math">
                      <m:f>
                        <m:fPr>
                          <m:ctrlPr>
                            <a:rPr lang="hu-HU" i="1">
                              <a:latin typeface="Cambria Math" panose="02040503050406030204" pitchFamily="18" charset="0"/>
                            </a:rPr>
                          </m:ctrlPr>
                        </m:fPr>
                        <m:num>
                          <m:r>
                            <a:rPr lang="hu-HU" i="1">
                              <a:latin typeface="Cambria Math" panose="02040503050406030204" pitchFamily="18" charset="0"/>
                            </a:rPr>
                            <m:t>1</m:t>
                          </m:r>
                        </m:num>
                        <m:den>
                          <m:r>
                            <a:rPr lang="hu-HU" i="1">
                              <a:latin typeface="Cambria Math" panose="02040503050406030204" pitchFamily="18" charset="0"/>
                            </a:rPr>
                            <m:t>𝑇</m:t>
                          </m:r>
                          <m:r>
                            <a:rPr lang="hu-HU" i="1" baseline="-25000">
                              <a:latin typeface="Cambria Math" panose="02040503050406030204" pitchFamily="18" charset="0"/>
                            </a:rPr>
                            <m:t>2</m:t>
                          </m:r>
                          <m:r>
                            <a:rPr lang="hu-HU" i="1" baseline="30000">
                              <a:latin typeface="Cambria Math" panose="02040503050406030204" pitchFamily="18" charset="0"/>
                            </a:rPr>
                            <m:t>∗</m:t>
                          </m:r>
                        </m:den>
                      </m:f>
                      <m:r>
                        <a:rPr lang="hu-HU" i="1">
                          <a:latin typeface="Cambria Math" panose="02040503050406030204" pitchFamily="18" charset="0"/>
                        </a:rPr>
                        <m:t>=</m:t>
                      </m:r>
                      <m:f>
                        <m:fPr>
                          <m:ctrlPr>
                            <a:rPr lang="hu-HU" i="1">
                              <a:latin typeface="Cambria Math" panose="02040503050406030204" pitchFamily="18" charset="0"/>
                            </a:rPr>
                          </m:ctrlPr>
                        </m:fPr>
                        <m:num>
                          <m:r>
                            <a:rPr lang="hu-HU" i="1">
                              <a:latin typeface="Cambria Math" panose="02040503050406030204" pitchFamily="18" charset="0"/>
                            </a:rPr>
                            <m:t>1</m:t>
                          </m:r>
                        </m:num>
                        <m:den>
                          <m:r>
                            <a:rPr lang="hu-HU" i="1">
                              <a:latin typeface="Cambria Math" panose="02040503050406030204" pitchFamily="18" charset="0"/>
                            </a:rPr>
                            <m:t>𝑇</m:t>
                          </m:r>
                          <m:r>
                            <a:rPr lang="hu-HU" i="1" baseline="-25000">
                              <a:latin typeface="Cambria Math" panose="02040503050406030204" pitchFamily="18" charset="0"/>
                            </a:rPr>
                            <m:t>2</m:t>
                          </m:r>
                        </m:den>
                      </m:f>
                      <m:r>
                        <a:rPr lang="hu-HU" i="1">
                          <a:latin typeface="Cambria Math" panose="02040503050406030204" pitchFamily="18" charset="0"/>
                        </a:rPr>
                        <m:t>+</m:t>
                      </m:r>
                      <m:r>
                        <a:rPr lang="hu-HU" i="1">
                          <a:latin typeface="Cambria Math" panose="02040503050406030204" pitchFamily="18" charset="0"/>
                          <a:ea typeface="Cambria Math" panose="02040503050406030204" pitchFamily="18" charset="0"/>
                        </a:rPr>
                        <m:t>𝛾</m:t>
                      </m:r>
                      <m:r>
                        <a:rPr lang="hu-HU" i="1" smtClean="0">
                          <a:solidFill>
                            <a:srgbClr val="FF0000"/>
                          </a:solidFill>
                          <a:latin typeface="Cambria Math" panose="02040503050406030204" pitchFamily="18" charset="0"/>
                          <a:ea typeface="Cambria Math" panose="02040503050406030204" pitchFamily="18" charset="0"/>
                        </a:rPr>
                        <m:t>∆</m:t>
                      </m:r>
                      <m:r>
                        <a:rPr lang="hu-HU" i="1" smtClean="0">
                          <a:solidFill>
                            <a:srgbClr val="FF0000"/>
                          </a:solidFill>
                          <a:latin typeface="Cambria Math" panose="02040503050406030204" pitchFamily="18" charset="0"/>
                          <a:ea typeface="Cambria Math" panose="02040503050406030204" pitchFamily="18" charset="0"/>
                        </a:rPr>
                        <m:t>𝐵𝑧</m:t>
                      </m:r>
                    </m:oMath>
                  </m:oMathPara>
                </a14:m>
                <a:endParaRPr lang="hu-HU" baseline="-25000" dirty="0" smtClean="0"/>
              </a:p>
              <a:p>
                <a:pPr marL="0" indent="0">
                  <a:buNone/>
                </a:pPr>
                <a:endParaRPr lang="hu-HU" baseline="-25000" dirty="0"/>
              </a:p>
              <a:p>
                <a:pPr marL="0" indent="0">
                  <a:buNone/>
                </a:pPr>
                <a:r>
                  <a:rPr lang="hu-HU" dirty="0" err="1" smtClean="0"/>
                  <a:t>where</a:t>
                </a:r>
                <a:r>
                  <a:rPr lang="hu-HU" dirty="0" smtClean="0"/>
                  <a:t> </a:t>
                </a:r>
                <a14:m>
                  <m:oMath xmlns:m="http://schemas.openxmlformats.org/officeDocument/2006/math">
                    <m:r>
                      <a:rPr lang="hu-HU" b="0" i="1">
                        <a:solidFill>
                          <a:schemeClr val="tx1"/>
                        </a:solidFill>
                        <a:latin typeface="Cambria Math" panose="02040503050406030204" pitchFamily="18" charset="0"/>
                        <a:ea typeface="Cambria Math" panose="02040503050406030204" pitchFamily="18" charset="0"/>
                      </a:rPr>
                      <m:t>∆</m:t>
                    </m:r>
                    <m:r>
                      <a:rPr lang="hu-HU" b="0" i="1">
                        <a:solidFill>
                          <a:schemeClr val="tx1"/>
                        </a:solidFill>
                        <a:latin typeface="Cambria Math" panose="02040503050406030204" pitchFamily="18" charset="0"/>
                        <a:ea typeface="Cambria Math" panose="02040503050406030204" pitchFamily="18" charset="0"/>
                      </a:rPr>
                      <m:t>𝐵𝑧</m:t>
                    </m:r>
                  </m:oMath>
                </a14:m>
                <a:r>
                  <a:rPr lang="hu-HU" dirty="0">
                    <a:solidFill>
                      <a:schemeClr val="tx1"/>
                    </a:solidFill>
                  </a:rPr>
                  <a:t> </a:t>
                </a:r>
                <a:r>
                  <a:rPr lang="hu-HU" dirty="0" smtClean="0">
                    <a:solidFill>
                      <a:schemeClr val="tx1"/>
                    </a:solidFill>
                  </a:rPr>
                  <a:t>is </a:t>
                </a:r>
                <a:r>
                  <a:rPr lang="hu-HU" dirty="0" err="1" smtClean="0">
                    <a:solidFill>
                      <a:schemeClr val="tx1"/>
                    </a:solidFill>
                  </a:rPr>
                  <a:t>the</a:t>
                </a:r>
                <a:r>
                  <a:rPr lang="hu-HU" dirty="0" smtClean="0">
                    <a:solidFill>
                      <a:schemeClr val="tx1"/>
                    </a:solidFill>
                  </a:rPr>
                  <a:t> </a:t>
                </a:r>
                <a:r>
                  <a:rPr lang="hu-HU" dirty="0" err="1" smtClean="0">
                    <a:solidFill>
                      <a:schemeClr val="tx1"/>
                    </a:solidFill>
                  </a:rPr>
                  <a:t>static</a:t>
                </a:r>
                <a:r>
                  <a:rPr lang="hu-HU" dirty="0" smtClean="0">
                    <a:solidFill>
                      <a:schemeClr val="tx1"/>
                    </a:solidFill>
                  </a:rPr>
                  <a:t> </a:t>
                </a:r>
                <a:r>
                  <a:rPr lang="hu-HU" b="1" dirty="0" err="1" smtClean="0"/>
                  <a:t>field</a:t>
                </a:r>
                <a:r>
                  <a:rPr lang="hu-HU" b="1" dirty="0" smtClean="0"/>
                  <a:t> </a:t>
                </a:r>
                <a:r>
                  <a:rPr lang="en-US" b="1" dirty="0" smtClean="0"/>
                  <a:t>inhomogeneity</a:t>
                </a:r>
                <a:r>
                  <a:rPr lang="en-US" dirty="0" smtClean="0"/>
                  <a:t>.</a:t>
                </a:r>
                <a:endParaRPr lang="hu-HU" dirty="0" smtClean="0"/>
              </a:p>
              <a:p>
                <a:pPr marL="0" indent="0">
                  <a:buNone/>
                </a:pPr>
                <a:endParaRPr lang="hu-HU" dirty="0" smtClean="0"/>
              </a:p>
              <a:p>
                <a:pPr marL="0" indent="0" algn="ctr">
                  <a:buNone/>
                </a:pPr>
                <a:r>
                  <a:rPr lang="hu-HU" dirty="0" smtClean="0">
                    <a:solidFill>
                      <a:srgbClr val="FF0000"/>
                    </a:solidFill>
                  </a:rPr>
                  <a:t>Both </a:t>
                </a:r>
                <a:r>
                  <a:rPr lang="hu-HU" dirty="0">
                    <a:solidFill>
                      <a:srgbClr val="FF0000"/>
                    </a:solidFill>
                  </a:rPr>
                  <a:t>T</a:t>
                </a:r>
                <a:r>
                  <a:rPr lang="hu-HU" baseline="-25000" dirty="0">
                    <a:solidFill>
                      <a:srgbClr val="FF0000"/>
                    </a:solidFill>
                  </a:rPr>
                  <a:t>2</a:t>
                </a:r>
                <a:r>
                  <a:rPr lang="hu-HU" dirty="0">
                    <a:solidFill>
                      <a:srgbClr val="FF0000"/>
                    </a:solidFill>
                  </a:rPr>
                  <a:t> and T</a:t>
                </a:r>
                <a:r>
                  <a:rPr lang="hu-HU" baseline="-25000" dirty="0">
                    <a:solidFill>
                      <a:srgbClr val="FF0000"/>
                    </a:solidFill>
                  </a:rPr>
                  <a:t>2</a:t>
                </a:r>
                <a:r>
                  <a:rPr lang="hu-HU" dirty="0" smtClean="0">
                    <a:solidFill>
                      <a:srgbClr val="FF0000"/>
                    </a:solidFill>
                  </a:rPr>
                  <a:t>* </a:t>
                </a:r>
                <a:r>
                  <a:rPr lang="hu-HU" dirty="0" err="1" smtClean="0">
                    <a:solidFill>
                      <a:srgbClr val="FF0000"/>
                    </a:solidFill>
                  </a:rPr>
                  <a:t>will</a:t>
                </a:r>
                <a:r>
                  <a:rPr lang="hu-HU" dirty="0" smtClean="0">
                    <a:solidFill>
                      <a:srgbClr val="FF0000"/>
                    </a:solidFill>
                  </a:rPr>
                  <a:t> </a:t>
                </a:r>
                <a:r>
                  <a:rPr lang="hu-HU" dirty="0" err="1" smtClean="0">
                    <a:solidFill>
                      <a:srgbClr val="FF0000"/>
                    </a:solidFill>
                  </a:rPr>
                  <a:t>correlate</a:t>
                </a:r>
                <a:r>
                  <a:rPr lang="hu-HU" dirty="0" smtClean="0">
                    <a:solidFill>
                      <a:srgbClr val="FF0000"/>
                    </a:solidFill>
                  </a:rPr>
                  <a:t> </a:t>
                </a:r>
                <a:r>
                  <a:rPr lang="hu-HU" dirty="0" err="1" smtClean="0">
                    <a:solidFill>
                      <a:srgbClr val="FF0000"/>
                    </a:solidFill>
                  </a:rPr>
                  <a:t>strongly</a:t>
                </a:r>
                <a:r>
                  <a:rPr lang="hu-HU" dirty="0" smtClean="0">
                    <a:solidFill>
                      <a:srgbClr val="FF0000"/>
                    </a:solidFill>
                  </a:rPr>
                  <a:t> </a:t>
                </a:r>
                <a:r>
                  <a:rPr lang="hu-HU" dirty="0" err="1" smtClean="0">
                    <a:solidFill>
                      <a:srgbClr val="FF0000"/>
                    </a:solidFill>
                  </a:rPr>
                  <a:t>with</a:t>
                </a:r>
                <a:r>
                  <a:rPr lang="hu-HU" dirty="0" smtClean="0">
                    <a:solidFill>
                      <a:srgbClr val="FF0000"/>
                    </a:solidFill>
                  </a:rPr>
                  <a:t> </a:t>
                </a:r>
                <a:r>
                  <a:rPr lang="hu-HU" dirty="0" err="1" smtClean="0">
                    <a:solidFill>
                      <a:srgbClr val="FF0000"/>
                    </a:solidFill>
                  </a:rPr>
                  <a:t>the</a:t>
                </a:r>
                <a:r>
                  <a:rPr lang="hu-HU" dirty="0" smtClean="0">
                    <a:solidFill>
                      <a:srgbClr val="FF0000"/>
                    </a:solidFill>
                  </a:rPr>
                  <a:t> BOLD </a:t>
                </a:r>
                <a:r>
                  <a:rPr lang="hu-HU" dirty="0" err="1" smtClean="0">
                    <a:solidFill>
                      <a:srgbClr val="FF0000"/>
                    </a:solidFill>
                  </a:rPr>
                  <a:t>signal</a:t>
                </a:r>
                <a:r>
                  <a:rPr lang="hu-HU" dirty="0" smtClean="0">
                    <a:solidFill>
                      <a:srgbClr val="FF0000"/>
                    </a:solidFill>
                  </a:rPr>
                  <a:t>.</a:t>
                </a:r>
                <a:endParaRPr lang="hu-HU" dirty="0">
                  <a:solidFill>
                    <a:srgbClr val="FF0000"/>
                  </a:solidFill>
                </a:endParaRPr>
              </a:p>
            </p:txBody>
          </p:sp>
        </mc:Choice>
        <mc:Fallback>
          <p:sp>
            <p:nvSpPr>
              <p:cNvPr id="3" name="Tartalom helye 2"/>
              <p:cNvSpPr>
                <a:spLocks noGrp="1" noRot="1" noChangeAspect="1" noMove="1" noResize="1" noEditPoints="1" noAdjustHandles="1" noChangeArrowheads="1" noChangeShapeType="1" noTextEdit="1"/>
              </p:cNvSpPr>
              <p:nvPr>
                <p:ph idx="1"/>
              </p:nvPr>
            </p:nvSpPr>
            <p:spPr>
              <a:xfrm>
                <a:off x="250688" y="1318221"/>
                <a:ext cx="5288722" cy="4733418"/>
              </a:xfrm>
              <a:blipFill>
                <a:blip r:embed="rId2"/>
                <a:stretch>
                  <a:fillRect l="-922" t="-2059"/>
                </a:stretch>
              </a:blipFill>
            </p:spPr>
            <p:txBody>
              <a:bodyPr/>
              <a:lstStyle/>
              <a:p>
                <a:r>
                  <a:rPr lang="hu-HU">
                    <a:noFill/>
                  </a:rPr>
                  <a:t> </a:t>
                </a:r>
              </a:p>
            </p:txBody>
          </p:sp>
        </mc:Fallback>
      </mc:AlternateContent>
      <p:sp>
        <p:nvSpPr>
          <p:cNvPr id="4" name="Élőláb helye 3"/>
          <p:cNvSpPr>
            <a:spLocks noGrp="1"/>
          </p:cNvSpPr>
          <p:nvPr>
            <p:ph type="ftr" sz="quarter" idx="11"/>
          </p:nvPr>
        </p:nvSpPr>
        <p:spPr/>
        <p:txBody>
          <a:bodyPr/>
          <a:lstStyle/>
          <a:p>
            <a:r>
              <a:rPr lang="en-US" smtClean="0"/>
              <a:t>Modern imaging techniques in biology: Lecture 7</a:t>
            </a:r>
            <a:endParaRPr lang="hu-HU"/>
          </a:p>
        </p:txBody>
      </p:sp>
      <p:sp>
        <p:nvSpPr>
          <p:cNvPr id="5" name="Dia számának helye 4"/>
          <p:cNvSpPr>
            <a:spLocks noGrp="1"/>
          </p:cNvSpPr>
          <p:nvPr>
            <p:ph type="sldNum" sz="quarter" idx="12"/>
          </p:nvPr>
        </p:nvSpPr>
        <p:spPr/>
        <p:txBody>
          <a:bodyPr/>
          <a:lstStyle/>
          <a:p>
            <a:fld id="{14743E79-B6A9-41FD-AE33-C9F63F35A818}" type="slidenum">
              <a:rPr lang="hu-HU" smtClean="0"/>
              <a:t>10</a:t>
            </a:fld>
            <a:endParaRPr lang="hu-HU" dirty="0"/>
          </a:p>
        </p:txBody>
      </p:sp>
      <p:pic>
        <p:nvPicPr>
          <p:cNvPr id="4098" name="Picture 2" descr="Képtalálat a következőre: „bold t2 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175" y="1356377"/>
            <a:ext cx="6384716" cy="478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08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11170" y="210710"/>
            <a:ext cx="10515600" cy="1181777"/>
          </a:xfrm>
        </p:spPr>
        <p:txBody>
          <a:bodyPr>
            <a:normAutofit fontScale="90000"/>
          </a:bodyPr>
          <a:lstStyle/>
          <a:p>
            <a:r>
              <a:rPr lang="hu-HU" dirty="0" err="1"/>
              <a:t>E</a:t>
            </a:r>
            <a:r>
              <a:rPr lang="hu-HU" dirty="0" err="1" smtClean="0"/>
              <a:t>cho-planar</a:t>
            </a:r>
            <a:r>
              <a:rPr lang="hu-HU" dirty="0" smtClean="0"/>
              <a:t> </a:t>
            </a:r>
            <a:r>
              <a:rPr lang="hu-HU" dirty="0" err="1" smtClean="0"/>
              <a:t>imaging</a:t>
            </a:r>
            <a:r>
              <a:rPr lang="hu-HU" dirty="0" smtClean="0"/>
              <a:t> (EPI): MRI in a </a:t>
            </a:r>
            <a:r>
              <a:rPr lang="hu-HU" dirty="0" err="1" smtClean="0"/>
              <a:t>fraction</a:t>
            </a:r>
            <a:r>
              <a:rPr lang="hu-HU" dirty="0" smtClean="0"/>
              <a:t> of a </a:t>
            </a:r>
            <a:r>
              <a:rPr lang="hu-HU" dirty="0" err="1" smtClean="0"/>
              <a:t>second</a:t>
            </a:r>
            <a:endParaRPr lang="hu-HU" dirty="0"/>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a:xfrm>
                <a:off x="584845" y="1825625"/>
                <a:ext cx="3639033" cy="4351338"/>
              </a:xfrm>
            </p:spPr>
            <p:txBody>
              <a:bodyPr/>
              <a:lstStyle/>
              <a:p>
                <a:pPr marL="0" indent="0">
                  <a:buNone/>
                </a:pPr>
                <a:r>
                  <a:rPr lang="hu-HU" dirty="0" smtClean="0"/>
                  <a:t>1 </a:t>
                </a:r>
                <a:r>
                  <a:rPr lang="hu-HU" dirty="0" err="1" smtClean="0"/>
                  <a:t>excitation</a:t>
                </a:r>
                <a:r>
                  <a:rPr lang="hu-HU" dirty="0" smtClean="0"/>
                  <a:t> per image. A </a:t>
                </a:r>
                <a:r>
                  <a:rPr lang="hu-HU" dirty="0" err="1" smtClean="0"/>
                  <a:t>single</a:t>
                </a:r>
                <a:r>
                  <a:rPr lang="hu-HU" dirty="0" smtClean="0"/>
                  <a:t> RF </a:t>
                </a:r>
                <a:r>
                  <a:rPr lang="hu-HU" dirty="0" err="1" smtClean="0"/>
                  <a:t>shot</a:t>
                </a:r>
                <a:r>
                  <a:rPr lang="hu-HU" dirty="0" smtClean="0"/>
                  <a:t> </a:t>
                </a:r>
                <a:r>
                  <a:rPr lang="hu-HU" dirty="0" err="1" smtClean="0"/>
                  <a:t>can</a:t>
                </a:r>
                <a:r>
                  <a:rPr lang="hu-HU" dirty="0" smtClean="0"/>
                  <a:t> </a:t>
                </a:r>
                <a:r>
                  <a:rPr lang="hu-HU" dirty="0" err="1" smtClean="0"/>
                  <a:t>scan</a:t>
                </a:r>
                <a:r>
                  <a:rPr lang="hu-HU" dirty="0" smtClean="0"/>
                  <a:t> </a:t>
                </a:r>
                <a:r>
                  <a:rPr lang="hu-HU" dirty="0" err="1" smtClean="0"/>
                  <a:t>the</a:t>
                </a:r>
                <a:r>
                  <a:rPr lang="hu-HU" dirty="0" smtClean="0"/>
                  <a:t> </a:t>
                </a:r>
                <a:r>
                  <a:rPr lang="hu-HU" dirty="0" err="1" smtClean="0"/>
                  <a:t>entire</a:t>
                </a:r>
                <a:r>
                  <a:rPr lang="hu-HU" dirty="0" smtClean="0"/>
                  <a:t> </a:t>
                </a:r>
                <a:r>
                  <a:rPr lang="hu-HU" b="1" dirty="0" smtClean="0"/>
                  <a:t>k</a:t>
                </a:r>
                <a:r>
                  <a:rPr lang="hu-HU" dirty="0" smtClean="0"/>
                  <a:t> </a:t>
                </a:r>
                <a:r>
                  <a:rPr lang="hu-HU" dirty="0" err="1" smtClean="0"/>
                  <a:t>space</a:t>
                </a:r>
                <a:r>
                  <a:rPr lang="hu-HU" dirty="0" smtClean="0"/>
                  <a:t>. </a:t>
                </a:r>
                <a:endParaRPr lang="hu-HU" b="1" i="1" dirty="0" smtClean="0">
                  <a:latin typeface="Cambria Math" panose="02040503050406030204" pitchFamily="18" charset="0"/>
                </a:endParaRPr>
              </a:p>
              <a:p>
                <a:pPr marL="0" indent="0" algn="ctr">
                  <a:buNone/>
                </a:pPr>
                <a:endParaRPr lang="hu-HU" b="1" i="1" dirty="0" smtClean="0">
                  <a:latin typeface="Cambria Math" panose="02040503050406030204" pitchFamily="18" charset="0"/>
                </a:endParaRPr>
              </a:p>
              <a:p>
                <a:pPr marL="0" indent="0" algn="ctr">
                  <a:buNone/>
                </a:pPr>
                <a14:m>
                  <m:oMath xmlns:m="http://schemas.openxmlformats.org/officeDocument/2006/math">
                    <m:r>
                      <a:rPr lang="hu-HU" b="1" i="1">
                        <a:latin typeface="Cambria Math" panose="02040503050406030204" pitchFamily="18" charset="0"/>
                      </a:rPr>
                      <m:t>𝒌</m:t>
                    </m:r>
                    <m:r>
                      <a:rPr lang="hu-HU" i="1">
                        <a:latin typeface="Cambria Math" panose="02040503050406030204" pitchFamily="18" charset="0"/>
                      </a:rPr>
                      <m:t>=</m:t>
                    </m:r>
                    <m:r>
                      <a:rPr lang="hu-HU" i="1">
                        <a:latin typeface="Cambria Math" panose="02040503050406030204" pitchFamily="18" charset="0"/>
                        <a:ea typeface="Cambria Math" panose="02040503050406030204" pitchFamily="18" charset="0"/>
                      </a:rPr>
                      <m:t>𝛾</m:t>
                    </m:r>
                    <m:r>
                      <a:rPr lang="hu-HU" i="1">
                        <a:latin typeface="Cambria Math" panose="02040503050406030204" pitchFamily="18" charset="0"/>
                        <a:ea typeface="Cambria Math" panose="02040503050406030204" pitchFamily="18" charset="0"/>
                      </a:rPr>
                      <m:t>𝑡</m:t>
                    </m:r>
                    <m:r>
                      <a:rPr lang="hu-HU" i="1">
                        <a:latin typeface="Cambria Math" panose="02040503050406030204" pitchFamily="18" charset="0"/>
                      </a:rPr>
                      <m:t>(</m:t>
                    </m:r>
                    <m:r>
                      <a:rPr lang="hu-HU" i="1">
                        <a:latin typeface="Cambria Math" panose="02040503050406030204" pitchFamily="18" charset="0"/>
                      </a:rPr>
                      <m:t>𝐺𝑥</m:t>
                    </m:r>
                    <m:r>
                      <a:rPr lang="hu-HU" i="1">
                        <a:latin typeface="Cambria Math" panose="02040503050406030204" pitchFamily="18" charset="0"/>
                      </a:rPr>
                      <m:t>, </m:t>
                    </m:r>
                    <m:r>
                      <a:rPr lang="hu-HU" i="1">
                        <a:latin typeface="Cambria Math" panose="02040503050406030204" pitchFamily="18" charset="0"/>
                      </a:rPr>
                      <m:t>𝐺𝑦</m:t>
                    </m:r>
                    <m:r>
                      <a:rPr lang="hu-HU" i="1">
                        <a:latin typeface="Cambria Math" panose="02040503050406030204" pitchFamily="18" charset="0"/>
                      </a:rPr>
                      <m:t>)</m:t>
                    </m:r>
                  </m:oMath>
                </a14:m>
                <a:r>
                  <a:rPr lang="hu-HU" dirty="0"/>
                  <a:t>, </a:t>
                </a:r>
              </a:p>
              <a:p>
                <a:pPr marL="0" indent="0">
                  <a:buNone/>
                </a:pPr>
                <a:endParaRPr lang="hu-HU"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xfrm>
                <a:off x="584845" y="1825625"/>
                <a:ext cx="3639033" cy="4351338"/>
              </a:xfrm>
              <a:blipFill>
                <a:blip r:embed="rId2"/>
                <a:stretch>
                  <a:fillRect l="-3518" t="-2241" r="-3853"/>
                </a:stretch>
              </a:blipFill>
            </p:spPr>
            <p:txBody>
              <a:bodyPr/>
              <a:lstStyle/>
              <a:p>
                <a:r>
                  <a:rPr lang="hu-HU">
                    <a:noFill/>
                  </a:rPr>
                  <a:t> </a:t>
                </a:r>
              </a:p>
            </p:txBody>
          </p:sp>
        </mc:Fallback>
      </mc:AlternateContent>
      <p:sp>
        <p:nvSpPr>
          <p:cNvPr id="4" name="Élőláb helye 3"/>
          <p:cNvSpPr>
            <a:spLocks noGrp="1"/>
          </p:cNvSpPr>
          <p:nvPr>
            <p:ph type="ftr" sz="quarter" idx="11"/>
          </p:nvPr>
        </p:nvSpPr>
        <p:spPr/>
        <p:txBody>
          <a:bodyPr/>
          <a:lstStyle/>
          <a:p>
            <a:r>
              <a:rPr lang="en-US" smtClean="0"/>
              <a:t>Modern imaging techniques in biology: Lecture 7</a:t>
            </a:r>
            <a:endParaRPr lang="hu-HU"/>
          </a:p>
        </p:txBody>
      </p:sp>
      <p:sp>
        <p:nvSpPr>
          <p:cNvPr id="5" name="Dia számának helye 4"/>
          <p:cNvSpPr>
            <a:spLocks noGrp="1"/>
          </p:cNvSpPr>
          <p:nvPr>
            <p:ph type="sldNum" sz="quarter" idx="12"/>
          </p:nvPr>
        </p:nvSpPr>
        <p:spPr/>
        <p:txBody>
          <a:bodyPr/>
          <a:lstStyle/>
          <a:p>
            <a:fld id="{14743E79-B6A9-41FD-AE33-C9F63F35A818}" type="slidenum">
              <a:rPr lang="hu-HU" smtClean="0"/>
              <a:t>11</a:t>
            </a:fld>
            <a:endParaRPr lang="hu-HU"/>
          </a:p>
        </p:txBody>
      </p:sp>
      <p:pic>
        <p:nvPicPr>
          <p:cNvPr id="6" name="Kép 5"/>
          <p:cNvPicPr>
            <a:picLocks noChangeAspect="1"/>
          </p:cNvPicPr>
          <p:nvPr/>
        </p:nvPicPr>
        <p:blipFill>
          <a:blip r:embed="rId3"/>
          <a:stretch>
            <a:fillRect/>
          </a:stretch>
        </p:blipFill>
        <p:spPr>
          <a:xfrm>
            <a:off x="4568626" y="1457646"/>
            <a:ext cx="7169547" cy="4320000"/>
          </a:xfrm>
          <a:prstGeom prst="rect">
            <a:avLst/>
          </a:prstGeom>
        </p:spPr>
      </p:pic>
    </p:spTree>
    <p:extLst>
      <p:ext uri="{BB962C8B-B14F-4D97-AF65-F5344CB8AC3E}">
        <p14:creationId xmlns:p14="http://schemas.microsoft.com/office/powerpoint/2010/main" val="151201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11170" y="273550"/>
            <a:ext cx="5544034" cy="646748"/>
          </a:xfrm>
        </p:spPr>
        <p:txBody>
          <a:bodyPr>
            <a:normAutofit fontScale="90000"/>
          </a:bodyPr>
          <a:lstStyle/>
          <a:p>
            <a:r>
              <a:rPr lang="hu-HU" dirty="0" err="1"/>
              <a:t>Echo-planar</a:t>
            </a:r>
            <a:r>
              <a:rPr lang="hu-HU" dirty="0"/>
              <a:t> </a:t>
            </a:r>
            <a:r>
              <a:rPr lang="hu-HU" dirty="0" err="1"/>
              <a:t>imaging</a:t>
            </a:r>
            <a:r>
              <a:rPr lang="hu-HU" dirty="0"/>
              <a:t> (EPI</a:t>
            </a:r>
            <a:r>
              <a:rPr lang="hu-HU" dirty="0" smtClean="0"/>
              <a:t>)</a:t>
            </a:r>
            <a:endParaRPr lang="hu-HU" dirty="0"/>
          </a:p>
        </p:txBody>
      </p:sp>
      <p:pic>
        <p:nvPicPr>
          <p:cNvPr id="6" name="Tartalom helye 5"/>
          <p:cNvPicPr>
            <a:picLocks noGrp="1" noChangeAspect="1"/>
          </p:cNvPicPr>
          <p:nvPr>
            <p:ph idx="1"/>
          </p:nvPr>
        </p:nvPicPr>
        <p:blipFill>
          <a:blip r:embed="rId2"/>
          <a:stretch>
            <a:fillRect/>
          </a:stretch>
        </p:blipFill>
        <p:spPr>
          <a:xfrm>
            <a:off x="6302859" y="775152"/>
            <a:ext cx="5187132" cy="5043368"/>
          </a:xfrm>
          <a:prstGeom prst="rect">
            <a:avLst/>
          </a:prstGeom>
        </p:spPr>
      </p:pic>
      <p:sp>
        <p:nvSpPr>
          <p:cNvPr id="4" name="Élőláb helye 3"/>
          <p:cNvSpPr>
            <a:spLocks noGrp="1"/>
          </p:cNvSpPr>
          <p:nvPr>
            <p:ph type="ftr" sz="quarter" idx="11"/>
          </p:nvPr>
        </p:nvSpPr>
        <p:spPr/>
        <p:txBody>
          <a:bodyPr/>
          <a:lstStyle/>
          <a:p>
            <a:r>
              <a:rPr lang="en-US" smtClean="0"/>
              <a:t>Modern imaging techniques in biology: Lecture 7</a:t>
            </a:r>
            <a:endParaRPr lang="hu-HU"/>
          </a:p>
        </p:txBody>
      </p:sp>
      <p:sp>
        <p:nvSpPr>
          <p:cNvPr id="5" name="Dia számának helye 4"/>
          <p:cNvSpPr>
            <a:spLocks noGrp="1"/>
          </p:cNvSpPr>
          <p:nvPr>
            <p:ph type="sldNum" sz="quarter" idx="12"/>
          </p:nvPr>
        </p:nvSpPr>
        <p:spPr/>
        <p:txBody>
          <a:bodyPr/>
          <a:lstStyle/>
          <a:p>
            <a:fld id="{14743E79-B6A9-41FD-AE33-C9F63F35A818}" type="slidenum">
              <a:rPr lang="hu-HU" smtClean="0"/>
              <a:t>12</a:t>
            </a:fld>
            <a:endParaRPr lang="hu-HU"/>
          </a:p>
        </p:txBody>
      </p:sp>
      <p:sp>
        <p:nvSpPr>
          <p:cNvPr id="7" name="Szövegdoboz 6"/>
          <p:cNvSpPr txBox="1"/>
          <p:nvPr/>
        </p:nvSpPr>
        <p:spPr>
          <a:xfrm>
            <a:off x="6535407" y="5902769"/>
            <a:ext cx="4562716" cy="369332"/>
          </a:xfrm>
          <a:prstGeom prst="rect">
            <a:avLst/>
          </a:prstGeom>
          <a:noFill/>
        </p:spPr>
        <p:txBody>
          <a:bodyPr wrap="square" rtlCol="0">
            <a:spAutoFit/>
          </a:bodyPr>
          <a:lstStyle/>
          <a:p>
            <a:r>
              <a:rPr lang="hu-HU" dirty="0" smtClean="0"/>
              <a:t>M. K. </a:t>
            </a:r>
            <a:r>
              <a:rPr lang="hu-HU" dirty="0" err="1" smtClean="0"/>
              <a:t>Stehling</a:t>
            </a:r>
            <a:r>
              <a:rPr lang="hu-HU" dirty="0" smtClean="0"/>
              <a:t> </a:t>
            </a:r>
            <a:r>
              <a:rPr lang="hu-HU" i="1" dirty="0" smtClean="0"/>
              <a:t>et </a:t>
            </a:r>
            <a:r>
              <a:rPr lang="hu-HU" i="1" dirty="0" err="1" smtClean="0"/>
              <a:t>al</a:t>
            </a:r>
            <a:r>
              <a:rPr lang="hu-HU" i="1" dirty="0" smtClean="0"/>
              <a:t>. </a:t>
            </a:r>
            <a:r>
              <a:rPr lang="hu-HU" b="1" dirty="0" smtClean="0"/>
              <a:t>Science 254</a:t>
            </a:r>
            <a:r>
              <a:rPr lang="hu-HU" dirty="0" smtClean="0"/>
              <a:t>, 43-50 (1991).</a:t>
            </a:r>
            <a:endParaRPr lang="hu-HU" dirty="0"/>
          </a:p>
        </p:txBody>
      </p:sp>
      <mc:AlternateContent xmlns:mc="http://schemas.openxmlformats.org/markup-compatibility/2006" xmlns:a14="http://schemas.microsoft.com/office/drawing/2010/main">
        <mc:Choice Requires="a14">
          <p:sp>
            <p:nvSpPr>
              <p:cNvPr id="9" name="Szövegdoboz 8"/>
              <p:cNvSpPr txBox="1"/>
              <p:nvPr/>
            </p:nvSpPr>
            <p:spPr>
              <a:xfrm>
                <a:off x="988666" y="1828801"/>
                <a:ext cx="4831931" cy="2677656"/>
              </a:xfrm>
              <a:prstGeom prst="rect">
                <a:avLst/>
              </a:prstGeom>
              <a:noFill/>
            </p:spPr>
            <p:txBody>
              <a:bodyPr wrap="square" rtlCol="0">
                <a:spAutoFit/>
              </a:bodyPr>
              <a:lstStyle/>
              <a:p>
                <a:r>
                  <a:rPr lang="hu-HU" sz="2400" dirty="0" err="1" smtClean="0"/>
                  <a:t>Ways</a:t>
                </a:r>
                <a:r>
                  <a:rPr lang="hu-HU" sz="2400" dirty="0" smtClean="0"/>
                  <a:t> </a:t>
                </a:r>
                <a:r>
                  <a:rPr lang="hu-HU" sz="2400" dirty="0" err="1" smtClean="0"/>
                  <a:t>to</a:t>
                </a:r>
                <a:r>
                  <a:rPr lang="hu-HU" sz="2400" dirty="0" smtClean="0"/>
                  <a:t> </a:t>
                </a:r>
                <a:r>
                  <a:rPr lang="hu-HU" sz="2400" dirty="0" err="1" smtClean="0"/>
                  <a:t>scan</a:t>
                </a:r>
                <a:r>
                  <a:rPr lang="hu-HU" sz="2400" dirty="0" smtClean="0"/>
                  <a:t> </a:t>
                </a:r>
                <a:r>
                  <a:rPr lang="hu-HU" sz="2400" dirty="0" err="1" smtClean="0"/>
                  <a:t>the</a:t>
                </a:r>
                <a:r>
                  <a:rPr lang="hu-HU" sz="2400" dirty="0" smtClean="0"/>
                  <a:t> k </a:t>
                </a:r>
                <a:r>
                  <a:rPr lang="hu-HU" sz="2400" dirty="0" err="1" smtClean="0"/>
                  <a:t>space</a:t>
                </a:r>
                <a:r>
                  <a:rPr lang="hu-HU" sz="2400" dirty="0" smtClean="0"/>
                  <a:t> </a:t>
                </a:r>
                <a:r>
                  <a:rPr lang="hu-HU" sz="2400" dirty="0" err="1" smtClean="0"/>
                  <a:t>or</a:t>
                </a:r>
                <a:r>
                  <a:rPr lang="hu-HU" sz="2400" dirty="0" smtClean="0"/>
                  <a:t> Fourier </a:t>
                </a:r>
                <a:r>
                  <a:rPr lang="hu-HU" sz="2400" dirty="0" err="1" smtClean="0"/>
                  <a:t>space</a:t>
                </a:r>
                <a:r>
                  <a:rPr lang="hu-HU" sz="2400" dirty="0" smtClean="0"/>
                  <a:t>. </a:t>
                </a:r>
                <a:r>
                  <a:rPr lang="hu-HU" sz="2400" dirty="0"/>
                  <a:t>A </a:t>
                </a:r>
                <a:r>
                  <a:rPr lang="hu-HU" sz="2400" dirty="0" err="1"/>
                  <a:t>single</a:t>
                </a:r>
                <a:r>
                  <a:rPr lang="hu-HU" sz="2400" dirty="0"/>
                  <a:t> </a:t>
                </a:r>
                <a:r>
                  <a:rPr lang="hu-HU" sz="2400" dirty="0" smtClean="0"/>
                  <a:t>RF </a:t>
                </a:r>
                <a:r>
                  <a:rPr lang="hu-HU" sz="2400" dirty="0" err="1"/>
                  <a:t>p</a:t>
                </a:r>
                <a:r>
                  <a:rPr lang="hu-HU" sz="2400" dirty="0" err="1" smtClean="0"/>
                  <a:t>ulse</a:t>
                </a:r>
                <a:r>
                  <a:rPr lang="hu-HU" sz="2400" dirty="0" smtClean="0"/>
                  <a:t> </a:t>
                </a:r>
                <a:r>
                  <a:rPr lang="hu-HU" sz="2400" dirty="0" err="1"/>
                  <a:t>can</a:t>
                </a:r>
                <a:r>
                  <a:rPr lang="hu-HU" sz="2400" dirty="0"/>
                  <a:t> </a:t>
                </a:r>
                <a:r>
                  <a:rPr lang="hu-HU" sz="2400" dirty="0" err="1"/>
                  <a:t>scan</a:t>
                </a:r>
                <a:r>
                  <a:rPr lang="hu-HU" sz="2400" dirty="0"/>
                  <a:t> </a:t>
                </a:r>
                <a:r>
                  <a:rPr lang="hu-HU" sz="2400" dirty="0" err="1"/>
                  <a:t>the</a:t>
                </a:r>
                <a:r>
                  <a:rPr lang="hu-HU" sz="2400" dirty="0"/>
                  <a:t> </a:t>
                </a:r>
                <a:r>
                  <a:rPr lang="hu-HU" sz="2400" dirty="0" err="1"/>
                  <a:t>entire</a:t>
                </a:r>
                <a:r>
                  <a:rPr lang="hu-HU" sz="2400" dirty="0"/>
                  <a:t> </a:t>
                </a:r>
                <a:r>
                  <a:rPr lang="hu-HU" sz="2400" b="1" dirty="0"/>
                  <a:t>k</a:t>
                </a:r>
                <a:r>
                  <a:rPr lang="hu-HU" sz="2400" dirty="0"/>
                  <a:t> </a:t>
                </a:r>
                <a:r>
                  <a:rPr lang="hu-HU" sz="2400" dirty="0" err="1"/>
                  <a:t>space</a:t>
                </a:r>
                <a:r>
                  <a:rPr lang="hu-HU" sz="2400" dirty="0"/>
                  <a:t>. </a:t>
                </a:r>
                <a:endParaRPr lang="hu-HU" sz="2400" dirty="0" smtClean="0"/>
              </a:p>
              <a:p>
                <a:endParaRPr lang="hu-HU" sz="2400" dirty="0" smtClean="0"/>
              </a:p>
              <a:p>
                <a:pPr/>
                <a14:m>
                  <m:oMathPara xmlns:m="http://schemas.openxmlformats.org/officeDocument/2006/math">
                    <m:oMathParaPr>
                      <m:jc m:val="centerGroup"/>
                    </m:oMathParaPr>
                    <m:oMath xmlns:m="http://schemas.openxmlformats.org/officeDocument/2006/math">
                      <m:r>
                        <a:rPr lang="hu-HU" sz="2400" b="1" i="1">
                          <a:latin typeface="Cambria Math" panose="02040503050406030204" pitchFamily="18" charset="0"/>
                        </a:rPr>
                        <m:t>𝒌</m:t>
                      </m:r>
                      <m:r>
                        <a:rPr lang="hu-HU" sz="2400" i="1">
                          <a:latin typeface="Cambria Math" panose="02040503050406030204" pitchFamily="18" charset="0"/>
                        </a:rPr>
                        <m:t>=</m:t>
                      </m:r>
                      <m:r>
                        <a:rPr lang="hu-HU" sz="2400" i="1">
                          <a:latin typeface="Cambria Math" panose="02040503050406030204" pitchFamily="18" charset="0"/>
                          <a:ea typeface="Cambria Math" panose="02040503050406030204" pitchFamily="18" charset="0"/>
                        </a:rPr>
                        <m:t>𝛾</m:t>
                      </m:r>
                      <m:r>
                        <a:rPr lang="hu-HU" sz="2400" i="1">
                          <a:latin typeface="Cambria Math" panose="02040503050406030204" pitchFamily="18" charset="0"/>
                          <a:ea typeface="Cambria Math" panose="02040503050406030204" pitchFamily="18" charset="0"/>
                        </a:rPr>
                        <m:t>𝑡</m:t>
                      </m:r>
                      <m:r>
                        <a:rPr lang="hu-HU" sz="2400" i="1">
                          <a:latin typeface="Cambria Math" panose="02040503050406030204" pitchFamily="18" charset="0"/>
                        </a:rPr>
                        <m:t>(</m:t>
                      </m:r>
                      <m:r>
                        <a:rPr lang="hu-HU" sz="2400" i="1">
                          <a:latin typeface="Cambria Math" panose="02040503050406030204" pitchFamily="18" charset="0"/>
                        </a:rPr>
                        <m:t>𝐺𝑥</m:t>
                      </m:r>
                      <m:r>
                        <a:rPr lang="hu-HU" sz="2400" i="1">
                          <a:latin typeface="Cambria Math" panose="02040503050406030204" pitchFamily="18" charset="0"/>
                        </a:rPr>
                        <m:t>, </m:t>
                      </m:r>
                      <m:r>
                        <a:rPr lang="hu-HU" sz="2400" i="1">
                          <a:latin typeface="Cambria Math" panose="02040503050406030204" pitchFamily="18" charset="0"/>
                        </a:rPr>
                        <m:t>𝐺𝑦</m:t>
                      </m:r>
                      <m:r>
                        <a:rPr lang="hu-HU" sz="2400" i="1">
                          <a:latin typeface="Cambria Math" panose="02040503050406030204" pitchFamily="18" charset="0"/>
                        </a:rPr>
                        <m:t>)</m:t>
                      </m:r>
                    </m:oMath>
                  </m:oMathPara>
                </a14:m>
                <a:endParaRPr lang="hu-HU" sz="2400" dirty="0"/>
              </a:p>
              <a:p>
                <a:endParaRPr lang="hu-HU" sz="2400" b="1" i="1" dirty="0">
                  <a:latin typeface="Cambria Math" panose="02040503050406030204" pitchFamily="18" charset="0"/>
                </a:endParaRPr>
              </a:p>
              <a:p>
                <a:endParaRPr lang="hu-HU" sz="2400" dirty="0"/>
              </a:p>
            </p:txBody>
          </p:sp>
        </mc:Choice>
        <mc:Fallback xmlns="">
          <p:sp>
            <p:nvSpPr>
              <p:cNvPr id="9" name="Szövegdoboz 8"/>
              <p:cNvSpPr txBox="1">
                <a:spLocks noRot="1" noChangeAspect="1" noMove="1" noResize="1" noEditPoints="1" noAdjustHandles="1" noChangeArrowheads="1" noChangeShapeType="1" noTextEdit="1"/>
              </p:cNvSpPr>
              <p:nvPr/>
            </p:nvSpPr>
            <p:spPr>
              <a:xfrm>
                <a:off x="988666" y="1828801"/>
                <a:ext cx="4831931" cy="2677656"/>
              </a:xfrm>
              <a:prstGeom prst="rect">
                <a:avLst/>
              </a:prstGeom>
              <a:blipFill>
                <a:blip r:embed="rId3"/>
                <a:stretch>
                  <a:fillRect l="-1892" t="-1822"/>
                </a:stretch>
              </a:blipFill>
            </p:spPr>
            <p:txBody>
              <a:bodyPr/>
              <a:lstStyle/>
              <a:p>
                <a:r>
                  <a:rPr lang="hu-HU">
                    <a:noFill/>
                  </a:rPr>
                  <a:t> </a:t>
                </a:r>
              </a:p>
            </p:txBody>
          </p:sp>
        </mc:Fallback>
      </mc:AlternateContent>
    </p:spTree>
    <p:extLst>
      <p:ext uri="{BB962C8B-B14F-4D97-AF65-F5344CB8AC3E}">
        <p14:creationId xmlns:p14="http://schemas.microsoft.com/office/powerpoint/2010/main" val="312230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56424"/>
            <a:ext cx="10515600" cy="668774"/>
          </a:xfrm>
        </p:spPr>
        <p:txBody>
          <a:bodyPr>
            <a:normAutofit fontScale="90000"/>
          </a:bodyPr>
          <a:lstStyle/>
          <a:p>
            <a:pPr algn="ctr"/>
            <a:r>
              <a:rPr lang="hu-HU" dirty="0" err="1" smtClean="0"/>
              <a:t>Gradient</a:t>
            </a:r>
            <a:r>
              <a:rPr lang="hu-HU" dirty="0" smtClean="0"/>
              <a:t> </a:t>
            </a:r>
            <a:r>
              <a:rPr lang="hu-HU" dirty="0" err="1" smtClean="0"/>
              <a:t>echo</a:t>
            </a:r>
            <a:r>
              <a:rPr lang="hu-HU" dirty="0" smtClean="0"/>
              <a:t> (GE) versus spin </a:t>
            </a:r>
            <a:r>
              <a:rPr lang="hu-HU" dirty="0" err="1" smtClean="0"/>
              <a:t>echo</a:t>
            </a:r>
            <a:r>
              <a:rPr lang="hu-HU" dirty="0" smtClean="0"/>
              <a:t> (SE)</a:t>
            </a:r>
            <a:endParaRPr lang="hu-HU" dirty="0"/>
          </a:p>
        </p:txBody>
      </p:sp>
      <p:sp>
        <p:nvSpPr>
          <p:cNvPr id="3" name="Tartalom helye 2"/>
          <p:cNvSpPr>
            <a:spLocks noGrp="1"/>
          </p:cNvSpPr>
          <p:nvPr>
            <p:ph idx="1"/>
          </p:nvPr>
        </p:nvSpPr>
        <p:spPr>
          <a:xfrm>
            <a:off x="348122" y="1132557"/>
            <a:ext cx="6103735" cy="5006098"/>
          </a:xfrm>
        </p:spPr>
        <p:txBody>
          <a:bodyPr>
            <a:noAutofit/>
          </a:bodyPr>
          <a:lstStyle/>
          <a:p>
            <a:pPr marL="0" indent="0" algn="just">
              <a:buNone/>
            </a:pPr>
            <a:r>
              <a:rPr lang="en-US" sz="2400" dirty="0"/>
              <a:t>The </a:t>
            </a:r>
            <a:r>
              <a:rPr lang="hu-HU" sz="2400" dirty="0" smtClean="0"/>
              <a:t>SE </a:t>
            </a:r>
            <a:r>
              <a:rPr lang="en-US" sz="2400" dirty="0" smtClean="0"/>
              <a:t>pulse </a:t>
            </a:r>
            <a:r>
              <a:rPr lang="en-US" sz="2400" dirty="0"/>
              <a:t>sequence has a 90° excitation pulse (GE has a small excitation pulse), and SE refocuses some of the dephasing which occurs during the echo time using a 180° refocusing RF pulse. </a:t>
            </a:r>
            <a:endParaRPr lang="hu-HU" sz="2400" dirty="0" smtClean="0"/>
          </a:p>
          <a:p>
            <a:pPr marL="0" indent="0" algn="just">
              <a:buNone/>
            </a:pPr>
            <a:r>
              <a:rPr lang="en-US" sz="2400" dirty="0" smtClean="0"/>
              <a:t>Because </a:t>
            </a:r>
            <a:r>
              <a:rPr lang="en-US" sz="2400" dirty="0"/>
              <a:t>only one RF pulse is applied in GE, the echo can be recorded more quickly, resulting in a shorter echo time. If low flip angles are used, TR can also be shorter. </a:t>
            </a:r>
            <a:r>
              <a:rPr lang="hu-HU" sz="2400" dirty="0" err="1" smtClean="0"/>
              <a:t>Thus</a:t>
            </a:r>
            <a:r>
              <a:rPr lang="hu-HU" sz="2400" dirty="0" smtClean="0"/>
              <a:t> </a:t>
            </a:r>
            <a:r>
              <a:rPr lang="en-US" sz="2400" dirty="0" smtClean="0"/>
              <a:t>GE </a:t>
            </a:r>
            <a:r>
              <a:rPr lang="en-US" sz="2400" dirty="0"/>
              <a:t>is preferred for rapid imaging techniques. </a:t>
            </a:r>
            <a:r>
              <a:rPr lang="en-US" sz="2400" dirty="0" smtClean="0"/>
              <a:t>GE </a:t>
            </a:r>
            <a:r>
              <a:rPr lang="en-US" sz="2400" dirty="0"/>
              <a:t>image contrast is dictated by T2*, unlike in SE where image contrast is dictated by T2. </a:t>
            </a:r>
            <a:r>
              <a:rPr lang="hu-HU" sz="2400" dirty="0"/>
              <a:t>I</a:t>
            </a:r>
            <a:r>
              <a:rPr lang="en-US" sz="2400" dirty="0" smtClean="0"/>
              <a:t>n </a:t>
            </a:r>
            <a:r>
              <a:rPr lang="en-US" sz="2400" dirty="0"/>
              <a:t>SE the signal-to-noise ratio is higher</a:t>
            </a:r>
            <a:r>
              <a:rPr lang="en-US" sz="2400" dirty="0" smtClean="0"/>
              <a:t>.</a:t>
            </a:r>
            <a:endParaRPr lang="hu-HU" sz="2400" dirty="0" smtClean="0"/>
          </a:p>
          <a:p>
            <a:pPr marL="0" indent="0" algn="just">
              <a:buNone/>
            </a:pPr>
            <a:r>
              <a:rPr lang="hu-HU" sz="2400" dirty="0"/>
              <a:t>http://www.revisemri.com</a:t>
            </a:r>
          </a:p>
        </p:txBody>
      </p:sp>
      <p:sp>
        <p:nvSpPr>
          <p:cNvPr id="4" name="Élőláb helye 3"/>
          <p:cNvSpPr>
            <a:spLocks noGrp="1"/>
          </p:cNvSpPr>
          <p:nvPr>
            <p:ph type="ftr" sz="quarter" idx="11"/>
          </p:nvPr>
        </p:nvSpPr>
        <p:spPr/>
        <p:txBody>
          <a:bodyPr/>
          <a:lstStyle/>
          <a:p>
            <a:r>
              <a:rPr lang="en-US" smtClean="0"/>
              <a:t>Modern imaging techniques in biology: Lecture 7</a:t>
            </a:r>
            <a:endParaRPr lang="hu-HU"/>
          </a:p>
        </p:txBody>
      </p:sp>
      <p:sp>
        <p:nvSpPr>
          <p:cNvPr id="5" name="Dia számának helye 4"/>
          <p:cNvSpPr>
            <a:spLocks noGrp="1"/>
          </p:cNvSpPr>
          <p:nvPr>
            <p:ph type="sldNum" sz="quarter" idx="12"/>
          </p:nvPr>
        </p:nvSpPr>
        <p:spPr/>
        <p:txBody>
          <a:bodyPr/>
          <a:lstStyle/>
          <a:p>
            <a:fld id="{14743E79-B6A9-41FD-AE33-C9F63F35A818}" type="slidenum">
              <a:rPr lang="hu-HU" smtClean="0"/>
              <a:t>13</a:t>
            </a:fld>
            <a:endParaRPr lang="hu-HU"/>
          </a:p>
        </p:txBody>
      </p:sp>
      <p:pic>
        <p:nvPicPr>
          <p:cNvPr id="6" name="Picture 2" descr="transverse pl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0820" y="1242779"/>
            <a:ext cx="2609850" cy="4152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radientechopsd (8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9257" y="1651296"/>
            <a:ext cx="2181225" cy="3676651"/>
          </a:xfrm>
          <a:prstGeom prst="rect">
            <a:avLst/>
          </a:prstGeom>
          <a:noFill/>
          <a:extLst>
            <a:ext uri="{909E8E84-426E-40DD-AFC4-6F175D3DCCD1}">
              <a14:hiddenFill xmlns:a14="http://schemas.microsoft.com/office/drawing/2010/main">
                <a:solidFill>
                  <a:srgbClr val="FFFFFF"/>
                </a:solidFill>
              </a14:hiddenFill>
            </a:ext>
          </a:extLst>
        </p:spPr>
      </p:pic>
      <p:sp>
        <p:nvSpPr>
          <p:cNvPr id="8" name="Szövegdoboz 7"/>
          <p:cNvSpPr txBox="1"/>
          <p:nvPr/>
        </p:nvSpPr>
        <p:spPr>
          <a:xfrm>
            <a:off x="7189875" y="5628595"/>
            <a:ext cx="4488451" cy="369332"/>
          </a:xfrm>
          <a:prstGeom prst="rect">
            <a:avLst/>
          </a:prstGeom>
          <a:noFill/>
        </p:spPr>
        <p:txBody>
          <a:bodyPr wrap="square" rtlCol="0">
            <a:spAutoFit/>
          </a:bodyPr>
          <a:lstStyle/>
          <a:p>
            <a:pPr algn="ctr"/>
            <a:r>
              <a:rPr lang="hu-HU" dirty="0" smtClean="0"/>
              <a:t>Spin-</a:t>
            </a:r>
            <a:r>
              <a:rPr lang="hu-HU" dirty="0" err="1" smtClean="0"/>
              <a:t>echo</a:t>
            </a:r>
            <a:r>
              <a:rPr lang="hu-HU" dirty="0" smtClean="0"/>
              <a:t> (SE) versus </a:t>
            </a:r>
            <a:r>
              <a:rPr lang="hu-HU" dirty="0" err="1" smtClean="0"/>
              <a:t>gradient</a:t>
            </a:r>
            <a:r>
              <a:rPr lang="hu-HU" dirty="0" smtClean="0"/>
              <a:t> </a:t>
            </a:r>
            <a:r>
              <a:rPr lang="hu-HU" dirty="0" err="1" smtClean="0"/>
              <a:t>echo</a:t>
            </a:r>
            <a:r>
              <a:rPr lang="hu-HU" dirty="0" smtClean="0"/>
              <a:t> (GE)</a:t>
            </a:r>
            <a:endParaRPr lang="hu-HU" dirty="0"/>
          </a:p>
        </p:txBody>
      </p:sp>
    </p:spTree>
    <p:extLst>
      <p:ext uri="{BB962C8B-B14F-4D97-AF65-F5344CB8AC3E}">
        <p14:creationId xmlns:p14="http://schemas.microsoft.com/office/powerpoint/2010/main" val="53894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923925"/>
          </a:xfrm>
        </p:spPr>
        <p:txBody>
          <a:bodyPr/>
          <a:lstStyle/>
          <a:p>
            <a:pPr algn="ctr"/>
            <a:r>
              <a:rPr lang="en-US" dirty="0" smtClean="0"/>
              <a:t>MRI</a:t>
            </a:r>
            <a:r>
              <a:rPr lang="hu-HU" dirty="0" smtClean="0"/>
              <a:t> </a:t>
            </a:r>
            <a:r>
              <a:rPr lang="hu-HU" dirty="0" err="1" smtClean="0"/>
              <a:t>thematics</a:t>
            </a:r>
            <a:endParaRPr lang="en-US" dirty="0"/>
          </a:p>
        </p:txBody>
      </p:sp>
      <p:sp>
        <p:nvSpPr>
          <p:cNvPr id="3" name="Tartalom helye 2"/>
          <p:cNvSpPr>
            <a:spLocks noGrp="1"/>
          </p:cNvSpPr>
          <p:nvPr>
            <p:ph idx="1"/>
          </p:nvPr>
        </p:nvSpPr>
        <p:spPr>
          <a:xfrm>
            <a:off x="373822" y="1592331"/>
            <a:ext cx="6040230" cy="4351338"/>
          </a:xfrm>
        </p:spPr>
        <p:txBody>
          <a:bodyPr>
            <a:normAutofit fontScale="85000" lnSpcReduction="20000"/>
          </a:bodyPr>
          <a:lstStyle/>
          <a:p>
            <a:pPr marL="514350" indent="-514350">
              <a:buFont typeface="+mj-lt"/>
              <a:buAutoNum type="arabicPeriod"/>
            </a:pPr>
            <a:r>
              <a:rPr lang="en-US" dirty="0" smtClean="0"/>
              <a:t>Microscopic and macroscopic magnetization. The Bloch equation. T</a:t>
            </a:r>
            <a:r>
              <a:rPr lang="en-US" baseline="-25000" dirty="0" smtClean="0"/>
              <a:t>1</a:t>
            </a:r>
            <a:r>
              <a:rPr lang="en-US" dirty="0" smtClean="0"/>
              <a:t> and T</a:t>
            </a:r>
            <a:r>
              <a:rPr lang="en-US" baseline="-25000" dirty="0" smtClean="0"/>
              <a:t>2 </a:t>
            </a:r>
            <a:r>
              <a:rPr lang="en-US" dirty="0" smtClean="0"/>
              <a:t>relaxation times. </a:t>
            </a:r>
          </a:p>
          <a:p>
            <a:pPr marL="514350" indent="-514350">
              <a:buFont typeface="+mj-lt"/>
              <a:buAutoNum type="arabicPeriod"/>
            </a:pPr>
            <a:r>
              <a:rPr lang="en-US" dirty="0" smtClean="0"/>
              <a:t>Magnetic resonance. 90° pulse. FID: free induction decay. Effective T</a:t>
            </a:r>
            <a:r>
              <a:rPr lang="en-US" baseline="-25000" dirty="0" smtClean="0"/>
              <a:t>2</a:t>
            </a:r>
            <a:r>
              <a:rPr lang="en-US" dirty="0" smtClean="0"/>
              <a:t>.</a:t>
            </a:r>
          </a:p>
          <a:p>
            <a:pPr marL="514350" indent="-514350">
              <a:buFont typeface="+mj-lt"/>
              <a:buAutoNum type="arabicPeriod"/>
            </a:pPr>
            <a:r>
              <a:rPr lang="en-US" dirty="0" smtClean="0"/>
              <a:t>Pulse method for determining T</a:t>
            </a:r>
            <a:r>
              <a:rPr lang="en-US" baseline="-25000" dirty="0" smtClean="0"/>
              <a:t>2</a:t>
            </a:r>
            <a:r>
              <a:rPr lang="en-US" dirty="0" smtClean="0"/>
              <a:t> and T</a:t>
            </a:r>
            <a:r>
              <a:rPr lang="en-US" baseline="-25000" dirty="0" smtClean="0"/>
              <a:t>1</a:t>
            </a:r>
            <a:r>
              <a:rPr lang="en-US" dirty="0" smtClean="0"/>
              <a:t>. Spin echo. Magnetic resonance spectroscopy.</a:t>
            </a:r>
          </a:p>
          <a:p>
            <a:pPr marL="514350" indent="-514350">
              <a:buFont typeface="+mj-lt"/>
              <a:buAutoNum type="arabicPeriod"/>
            </a:pPr>
            <a:r>
              <a:rPr lang="en-US" dirty="0" smtClean="0"/>
              <a:t>Imaging. Selective excitation and read out of a slice.</a:t>
            </a:r>
          </a:p>
          <a:p>
            <a:pPr marL="514350" indent="-514350">
              <a:buFont typeface="+mj-lt"/>
              <a:buAutoNum type="arabicPeriod"/>
            </a:pPr>
            <a:r>
              <a:rPr lang="en-US" dirty="0" smtClean="0"/>
              <a:t>Pulse sequences and contrast. Flow in MRI.</a:t>
            </a:r>
          </a:p>
          <a:p>
            <a:pPr marL="514350" indent="-514350">
              <a:buFont typeface="+mj-lt"/>
              <a:buAutoNum type="arabicPeriod"/>
            </a:pPr>
            <a:r>
              <a:rPr lang="en-US" dirty="0" smtClean="0">
                <a:solidFill>
                  <a:srgbClr val="FF0000"/>
                </a:solidFill>
              </a:rPr>
              <a:t>fMRI. BOLD. Echo planar imaging (EPI). Spin echo (SE) and gradient echo (GE) for fast imaging.</a:t>
            </a:r>
          </a:p>
          <a:p>
            <a:pPr marL="514350" indent="-514350">
              <a:buFont typeface="+mj-lt"/>
              <a:buAutoNum type="arabicPeriod"/>
            </a:pPr>
            <a:endParaRPr lang="en-US" dirty="0"/>
          </a:p>
        </p:txBody>
      </p:sp>
      <p:sp>
        <p:nvSpPr>
          <p:cNvPr id="4" name="Élőláb helye 3"/>
          <p:cNvSpPr>
            <a:spLocks noGrp="1"/>
          </p:cNvSpPr>
          <p:nvPr>
            <p:ph type="ftr" sz="quarter" idx="11"/>
          </p:nvPr>
        </p:nvSpPr>
        <p:spPr/>
        <p:txBody>
          <a:bodyPr/>
          <a:lstStyle/>
          <a:p>
            <a:r>
              <a:rPr lang="en-US" smtClean="0"/>
              <a:t>Modern imaging techniques in biology: Lecture 7</a:t>
            </a:r>
            <a:endParaRPr lang="hu-HU" dirty="0"/>
          </a:p>
        </p:txBody>
      </p:sp>
      <p:sp>
        <p:nvSpPr>
          <p:cNvPr id="5" name="Dia számának helye 4"/>
          <p:cNvSpPr>
            <a:spLocks noGrp="1"/>
          </p:cNvSpPr>
          <p:nvPr>
            <p:ph type="sldNum" sz="quarter" idx="12"/>
          </p:nvPr>
        </p:nvSpPr>
        <p:spPr/>
        <p:txBody>
          <a:bodyPr/>
          <a:lstStyle/>
          <a:p>
            <a:fld id="{14743E79-B6A9-41FD-AE33-C9F63F35A818}" type="slidenum">
              <a:rPr lang="hu-HU" smtClean="0"/>
              <a:t>2</a:t>
            </a:fld>
            <a:endParaRPr lang="hu-HU"/>
          </a:p>
        </p:txBody>
      </p:sp>
      <p:pic>
        <p:nvPicPr>
          <p:cNvPr id="1026" name="Picture 2" descr="Képtalálat a következőre: „fm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487" y="1592331"/>
            <a:ext cx="5483915" cy="4065563"/>
          </a:xfrm>
          <a:prstGeom prst="rect">
            <a:avLst/>
          </a:prstGeom>
          <a:noFill/>
          <a:extLst>
            <a:ext uri="{909E8E84-426E-40DD-AFC4-6F175D3DCCD1}">
              <a14:hiddenFill xmlns:a14="http://schemas.microsoft.com/office/drawing/2010/main">
                <a:solidFill>
                  <a:srgbClr val="FFFFFF"/>
                </a:solidFill>
              </a14:hiddenFill>
            </a:ext>
          </a:extLst>
        </p:spPr>
      </p:pic>
      <p:sp>
        <p:nvSpPr>
          <p:cNvPr id="6" name="Téglalap 5"/>
          <p:cNvSpPr/>
          <p:nvPr/>
        </p:nvSpPr>
        <p:spPr>
          <a:xfrm>
            <a:off x="8243407" y="5822456"/>
            <a:ext cx="2046073" cy="369332"/>
          </a:xfrm>
          <a:prstGeom prst="rect">
            <a:avLst/>
          </a:prstGeom>
        </p:spPr>
        <p:txBody>
          <a:bodyPr wrap="none">
            <a:spAutoFit/>
          </a:bodyPr>
          <a:lstStyle/>
          <a:p>
            <a:r>
              <a:rPr lang="hu-HU" dirty="0"/>
              <a:t>https://mri.byu.edu</a:t>
            </a:r>
          </a:p>
        </p:txBody>
      </p:sp>
    </p:spTree>
    <p:extLst>
      <p:ext uri="{BB962C8B-B14F-4D97-AF65-F5344CB8AC3E}">
        <p14:creationId xmlns:p14="http://schemas.microsoft.com/office/powerpoint/2010/main" val="213416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962380"/>
          </a:xfrm>
        </p:spPr>
        <p:txBody>
          <a:bodyPr/>
          <a:lstStyle/>
          <a:p>
            <a:pPr algn="ctr"/>
            <a:r>
              <a:rPr lang="hu-HU" dirty="0" err="1" smtClean="0"/>
              <a:t>fMRI</a:t>
            </a:r>
            <a:r>
              <a:rPr lang="hu-HU" dirty="0" smtClean="0"/>
              <a:t> </a:t>
            </a:r>
            <a:r>
              <a:rPr lang="hu-HU" dirty="0" err="1" smtClean="0"/>
              <a:t>pros</a:t>
            </a:r>
            <a:r>
              <a:rPr lang="hu-HU" dirty="0" smtClean="0"/>
              <a:t> and cons</a:t>
            </a:r>
            <a:endParaRPr lang="hu-HU" dirty="0"/>
          </a:p>
        </p:txBody>
      </p:sp>
      <p:sp>
        <p:nvSpPr>
          <p:cNvPr id="3" name="Tartalom helye 2"/>
          <p:cNvSpPr>
            <a:spLocks noGrp="1"/>
          </p:cNvSpPr>
          <p:nvPr>
            <p:ph idx="1"/>
          </p:nvPr>
        </p:nvSpPr>
        <p:spPr>
          <a:xfrm>
            <a:off x="838201" y="1587436"/>
            <a:ext cx="5681870" cy="4589527"/>
          </a:xfrm>
        </p:spPr>
        <p:txBody>
          <a:bodyPr>
            <a:normAutofit fontScale="92500" lnSpcReduction="20000"/>
          </a:bodyPr>
          <a:lstStyle/>
          <a:p>
            <a:pPr marL="0" indent="0" algn="just">
              <a:buNone/>
            </a:pPr>
            <a:r>
              <a:rPr lang="en-US" dirty="0" smtClean="0"/>
              <a:t>Advantages:</a:t>
            </a:r>
          </a:p>
          <a:p>
            <a:pPr algn="just"/>
            <a:r>
              <a:rPr lang="en-US" dirty="0" smtClean="0"/>
              <a:t>non-invasive</a:t>
            </a:r>
          </a:p>
          <a:p>
            <a:pPr algn="just"/>
            <a:r>
              <a:rPr lang="en-US" dirty="0" smtClean="0"/>
              <a:t>fair spatial and temporal resolution</a:t>
            </a:r>
          </a:p>
          <a:p>
            <a:pPr algn="just"/>
            <a:r>
              <a:rPr lang="en-US" dirty="0" smtClean="0"/>
              <a:t>can image the whole brain almost simultaneously </a:t>
            </a:r>
            <a:endParaRPr lang="hu-HU" dirty="0" smtClean="0"/>
          </a:p>
          <a:p>
            <a:pPr marL="0" indent="0" algn="just">
              <a:buNone/>
            </a:pPr>
            <a:r>
              <a:rPr lang="hu-HU" dirty="0" err="1" smtClean="0"/>
              <a:t>Disadvantages</a:t>
            </a:r>
            <a:r>
              <a:rPr lang="hu-HU" dirty="0" smtClean="0"/>
              <a:t>:</a:t>
            </a:r>
          </a:p>
          <a:p>
            <a:pPr algn="just"/>
            <a:r>
              <a:rPr lang="hu-HU" dirty="0" err="1"/>
              <a:t>m</a:t>
            </a:r>
            <a:r>
              <a:rPr lang="hu-HU" dirty="0" err="1" smtClean="0"/>
              <a:t>easures</a:t>
            </a:r>
            <a:r>
              <a:rPr lang="hu-HU" dirty="0" smtClean="0"/>
              <a:t> </a:t>
            </a:r>
            <a:r>
              <a:rPr lang="hu-HU" dirty="0" err="1" smtClean="0"/>
              <a:t>indirect</a:t>
            </a:r>
            <a:r>
              <a:rPr lang="hu-HU" dirty="0" smtClean="0"/>
              <a:t> </a:t>
            </a:r>
            <a:r>
              <a:rPr lang="hu-HU" dirty="0" err="1" smtClean="0"/>
              <a:t>signal</a:t>
            </a:r>
            <a:r>
              <a:rPr lang="hu-HU" dirty="0" smtClean="0"/>
              <a:t> (</a:t>
            </a:r>
            <a:r>
              <a:rPr lang="hu-HU" dirty="0" err="1" smtClean="0"/>
              <a:t>not</a:t>
            </a:r>
            <a:r>
              <a:rPr lang="hu-HU" dirty="0" smtClean="0"/>
              <a:t> </a:t>
            </a:r>
            <a:r>
              <a:rPr lang="hu-HU" dirty="0" err="1" smtClean="0"/>
              <a:t>the</a:t>
            </a:r>
            <a:r>
              <a:rPr lang="hu-HU" dirty="0" smtClean="0"/>
              <a:t> </a:t>
            </a:r>
            <a:r>
              <a:rPr lang="hu-HU" dirty="0" err="1" smtClean="0"/>
              <a:t>electric</a:t>
            </a:r>
            <a:r>
              <a:rPr lang="hu-HU" dirty="0" smtClean="0"/>
              <a:t> </a:t>
            </a:r>
            <a:r>
              <a:rPr lang="hu-HU" dirty="0" err="1" smtClean="0"/>
              <a:t>signal</a:t>
            </a:r>
            <a:r>
              <a:rPr lang="hu-HU" dirty="0" smtClean="0"/>
              <a:t> of </a:t>
            </a:r>
            <a:r>
              <a:rPr lang="hu-HU" dirty="0" err="1" smtClean="0"/>
              <a:t>neurons</a:t>
            </a:r>
            <a:r>
              <a:rPr lang="hu-HU" dirty="0" smtClean="0"/>
              <a:t> </a:t>
            </a:r>
            <a:r>
              <a:rPr lang="hu-HU" dirty="0" err="1" smtClean="0"/>
              <a:t>known</a:t>
            </a:r>
            <a:r>
              <a:rPr lang="hu-HU" dirty="0" smtClean="0"/>
              <a:t> </a:t>
            </a:r>
            <a:r>
              <a:rPr lang="hu-HU" dirty="0" err="1" smtClean="0"/>
              <a:t>to</a:t>
            </a:r>
            <a:r>
              <a:rPr lang="hu-HU" dirty="0" smtClean="0"/>
              <a:t> be </a:t>
            </a:r>
            <a:r>
              <a:rPr lang="hu-HU" dirty="0" err="1" smtClean="0"/>
              <a:t>directly</a:t>
            </a:r>
            <a:r>
              <a:rPr lang="hu-HU" dirty="0" smtClean="0"/>
              <a:t> </a:t>
            </a:r>
            <a:r>
              <a:rPr lang="hu-HU" dirty="0" err="1" smtClean="0"/>
              <a:t>correlated</a:t>
            </a:r>
            <a:r>
              <a:rPr lang="hu-HU" dirty="0" smtClean="0"/>
              <a:t> </a:t>
            </a:r>
            <a:r>
              <a:rPr lang="hu-HU" dirty="0" err="1" smtClean="0"/>
              <a:t>with</a:t>
            </a:r>
            <a:r>
              <a:rPr lang="hu-HU" dirty="0" smtClean="0"/>
              <a:t> </a:t>
            </a:r>
            <a:r>
              <a:rPr lang="hu-HU" dirty="0" err="1" smtClean="0"/>
              <a:t>information</a:t>
            </a:r>
            <a:r>
              <a:rPr lang="hu-HU" dirty="0" smtClean="0"/>
              <a:t> </a:t>
            </a:r>
            <a:r>
              <a:rPr lang="hu-HU" dirty="0" err="1" smtClean="0"/>
              <a:t>processing</a:t>
            </a:r>
            <a:r>
              <a:rPr lang="hu-HU" dirty="0" smtClean="0"/>
              <a:t>, i.e., </a:t>
            </a:r>
            <a:r>
              <a:rPr lang="hu-HU" dirty="0" err="1" smtClean="0"/>
              <a:t>brain</a:t>
            </a:r>
            <a:r>
              <a:rPr lang="hu-HU" dirty="0" smtClean="0"/>
              <a:t> </a:t>
            </a:r>
            <a:r>
              <a:rPr lang="hu-HU" dirty="0" err="1" smtClean="0"/>
              <a:t>function</a:t>
            </a:r>
            <a:r>
              <a:rPr lang="hu-HU" dirty="0" smtClean="0"/>
              <a:t>)</a:t>
            </a:r>
          </a:p>
          <a:p>
            <a:pPr algn="just"/>
            <a:r>
              <a:rPr lang="hu-HU" dirty="0" err="1"/>
              <a:t>m</a:t>
            </a:r>
            <a:r>
              <a:rPr lang="hu-HU" dirty="0" err="1" smtClean="0"/>
              <a:t>easures</a:t>
            </a:r>
            <a:r>
              <a:rPr lang="hu-HU" dirty="0" smtClean="0"/>
              <a:t> </a:t>
            </a:r>
            <a:r>
              <a:rPr lang="hu-HU" dirty="0" err="1" smtClean="0"/>
              <a:t>the</a:t>
            </a:r>
            <a:r>
              <a:rPr lang="hu-HU" dirty="0" smtClean="0"/>
              <a:t> </a:t>
            </a:r>
            <a:r>
              <a:rPr lang="hu-HU" dirty="0" err="1" smtClean="0"/>
              <a:t>integral</a:t>
            </a:r>
            <a:r>
              <a:rPr lang="hu-HU" dirty="0" smtClean="0"/>
              <a:t> </a:t>
            </a:r>
            <a:r>
              <a:rPr lang="hu-HU" dirty="0" err="1" smtClean="0"/>
              <a:t>signal</a:t>
            </a:r>
            <a:r>
              <a:rPr lang="hu-HU" dirty="0" smtClean="0"/>
              <a:t> of </a:t>
            </a:r>
            <a:r>
              <a:rPr lang="hu-HU" dirty="0" err="1" smtClean="0"/>
              <a:t>many</a:t>
            </a:r>
            <a:r>
              <a:rPr lang="hu-HU" dirty="0" smtClean="0"/>
              <a:t> </a:t>
            </a:r>
            <a:r>
              <a:rPr lang="hu-HU" dirty="0" err="1" smtClean="0"/>
              <a:t>neurons</a:t>
            </a:r>
            <a:endParaRPr lang="hu-HU" dirty="0" smtClean="0"/>
          </a:p>
          <a:p>
            <a:endParaRPr lang="en-US" dirty="0"/>
          </a:p>
        </p:txBody>
      </p:sp>
      <p:sp>
        <p:nvSpPr>
          <p:cNvPr id="4" name="Élőláb helye 3"/>
          <p:cNvSpPr>
            <a:spLocks noGrp="1"/>
          </p:cNvSpPr>
          <p:nvPr>
            <p:ph type="ftr" sz="quarter" idx="11"/>
          </p:nvPr>
        </p:nvSpPr>
        <p:spPr/>
        <p:txBody>
          <a:bodyPr/>
          <a:lstStyle/>
          <a:p>
            <a:r>
              <a:rPr lang="en-US" smtClean="0"/>
              <a:t>Modern imaging techniques in biology: Lecture 7</a:t>
            </a:r>
            <a:endParaRPr lang="hu-HU"/>
          </a:p>
        </p:txBody>
      </p:sp>
      <p:sp>
        <p:nvSpPr>
          <p:cNvPr id="5" name="Dia számának helye 4"/>
          <p:cNvSpPr>
            <a:spLocks noGrp="1"/>
          </p:cNvSpPr>
          <p:nvPr>
            <p:ph type="sldNum" sz="quarter" idx="12"/>
          </p:nvPr>
        </p:nvSpPr>
        <p:spPr/>
        <p:txBody>
          <a:bodyPr/>
          <a:lstStyle/>
          <a:p>
            <a:fld id="{14743E79-B6A9-41FD-AE33-C9F63F35A818}" type="slidenum">
              <a:rPr lang="hu-HU" smtClean="0"/>
              <a:t>3</a:t>
            </a:fld>
            <a:endParaRPr lang="hu-HU"/>
          </a:p>
        </p:txBody>
      </p:sp>
      <p:pic>
        <p:nvPicPr>
          <p:cNvPr id="2050" name="Picture 2" descr="Képtalálat a következőre: „fm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170" y="1587436"/>
            <a:ext cx="5283745" cy="396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163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1068" y="680755"/>
            <a:ext cx="10515600" cy="795281"/>
          </a:xfrm>
        </p:spPr>
        <p:txBody>
          <a:bodyPr>
            <a:normAutofit fontScale="90000"/>
          </a:bodyPr>
          <a:lstStyle/>
          <a:p>
            <a:pPr algn="ctr"/>
            <a:r>
              <a:rPr lang="en-US" dirty="0"/>
              <a:t>Movie reconstruction from human brain </a:t>
            </a:r>
            <a:r>
              <a:rPr lang="en-US" dirty="0" smtClean="0"/>
              <a:t>activity</a:t>
            </a:r>
            <a:r>
              <a:rPr lang="hu-HU" dirty="0" smtClean="0"/>
              <a:t> </a:t>
            </a:r>
            <a:r>
              <a:rPr lang="hu-HU" dirty="0" err="1" smtClean="0"/>
              <a:t>using</a:t>
            </a:r>
            <a:r>
              <a:rPr lang="hu-HU" dirty="0" smtClean="0"/>
              <a:t> </a:t>
            </a:r>
            <a:r>
              <a:rPr lang="hu-HU" dirty="0" err="1" smtClean="0"/>
              <a:t>fMRI</a:t>
            </a:r>
            <a:r>
              <a:rPr lang="en-US" dirty="0"/>
              <a:t/>
            </a:r>
            <a:br>
              <a:rPr lang="en-US" dirty="0"/>
            </a:br>
            <a:endParaRPr lang="hu-HU" dirty="0"/>
          </a:p>
        </p:txBody>
      </p:sp>
      <p:pic>
        <p:nvPicPr>
          <p:cNvPr id="6" name="iaLL8wL0BdY"/>
          <p:cNvPicPr>
            <a:picLocks noGrp="1" noRot="1" noChangeAspect="1"/>
          </p:cNvPicPr>
          <p:nvPr>
            <p:ph idx="1"/>
            <a:videoFile r:link="rId1"/>
          </p:nvPr>
        </p:nvPicPr>
        <p:blipFill>
          <a:blip r:embed="rId3"/>
          <a:stretch>
            <a:fillRect/>
          </a:stretch>
        </p:blipFill>
        <p:spPr>
          <a:xfrm>
            <a:off x="4825741" y="1694193"/>
            <a:ext cx="6840724" cy="3847907"/>
          </a:xfrm>
          <a:prstGeom prst="rect">
            <a:avLst/>
          </a:prstGeom>
        </p:spPr>
      </p:pic>
      <p:sp>
        <p:nvSpPr>
          <p:cNvPr id="4" name="Élőláb helye 3"/>
          <p:cNvSpPr>
            <a:spLocks noGrp="1"/>
          </p:cNvSpPr>
          <p:nvPr>
            <p:ph type="ftr" sz="quarter" idx="11"/>
          </p:nvPr>
        </p:nvSpPr>
        <p:spPr/>
        <p:txBody>
          <a:bodyPr/>
          <a:lstStyle/>
          <a:p>
            <a:r>
              <a:rPr lang="en-US" smtClean="0"/>
              <a:t>Modern imaging techniques in biology: Lecture 7</a:t>
            </a:r>
            <a:endParaRPr lang="hu-HU"/>
          </a:p>
        </p:txBody>
      </p:sp>
      <p:sp>
        <p:nvSpPr>
          <p:cNvPr id="5" name="Dia számának helye 4"/>
          <p:cNvSpPr>
            <a:spLocks noGrp="1"/>
          </p:cNvSpPr>
          <p:nvPr>
            <p:ph type="sldNum" sz="quarter" idx="12"/>
          </p:nvPr>
        </p:nvSpPr>
        <p:spPr/>
        <p:txBody>
          <a:bodyPr/>
          <a:lstStyle/>
          <a:p>
            <a:fld id="{14743E79-B6A9-41FD-AE33-C9F63F35A818}" type="slidenum">
              <a:rPr lang="hu-HU" smtClean="0"/>
              <a:t>4</a:t>
            </a:fld>
            <a:endParaRPr lang="hu-HU"/>
          </a:p>
        </p:txBody>
      </p:sp>
      <p:sp>
        <p:nvSpPr>
          <p:cNvPr id="7" name="Téglalap 6"/>
          <p:cNvSpPr/>
          <p:nvPr/>
        </p:nvSpPr>
        <p:spPr>
          <a:xfrm>
            <a:off x="524505" y="2442083"/>
            <a:ext cx="3731865" cy="2031325"/>
          </a:xfrm>
          <a:prstGeom prst="rect">
            <a:avLst/>
          </a:prstGeom>
        </p:spPr>
        <p:txBody>
          <a:bodyPr wrap="square">
            <a:spAutoFit/>
          </a:bodyPr>
          <a:lstStyle/>
          <a:p>
            <a:r>
              <a:rPr lang="en-US" b="1" dirty="0">
                <a:solidFill>
                  <a:srgbClr val="003262"/>
                </a:solidFill>
                <a:latin typeface="Open Sans"/>
              </a:rPr>
              <a:t>Scientists use brain imaging to reveal the movies in our </a:t>
            </a:r>
            <a:r>
              <a:rPr lang="en-US" b="1" dirty="0" smtClean="0">
                <a:solidFill>
                  <a:srgbClr val="003262"/>
                </a:solidFill>
                <a:latin typeface="Open Sans"/>
              </a:rPr>
              <a:t>mind</a:t>
            </a:r>
            <a:endParaRPr lang="hu-HU" b="1" dirty="0" smtClean="0">
              <a:solidFill>
                <a:srgbClr val="003262"/>
              </a:solidFill>
              <a:latin typeface="Open Sans"/>
            </a:endParaRPr>
          </a:p>
          <a:p>
            <a:endParaRPr lang="hu-HU" b="1" dirty="0">
              <a:solidFill>
                <a:srgbClr val="003262"/>
              </a:solidFill>
              <a:latin typeface="Open Sans"/>
            </a:endParaRPr>
          </a:p>
          <a:p>
            <a:endParaRPr lang="hu-HU" dirty="0" smtClean="0">
              <a:latin typeface="Open Sans"/>
            </a:endParaRPr>
          </a:p>
          <a:p>
            <a:r>
              <a:rPr lang="hu-HU" dirty="0" smtClean="0">
                <a:latin typeface="Open Sans"/>
              </a:rPr>
              <a:t>http</a:t>
            </a:r>
            <a:r>
              <a:rPr lang="hu-HU" dirty="0">
                <a:latin typeface="Open Sans"/>
              </a:rPr>
              <a:t>://news.berkeley.edu/2011/09/22/brain-movies/</a:t>
            </a:r>
            <a:endParaRPr lang="hu-HU" dirty="0" smtClean="0">
              <a:latin typeface="Open Sans"/>
            </a:endParaRPr>
          </a:p>
          <a:p>
            <a:endParaRPr lang="en-US" b="1" i="0" dirty="0">
              <a:solidFill>
                <a:srgbClr val="003262"/>
              </a:solidFill>
              <a:effectLst/>
              <a:latin typeface="Open Sans"/>
            </a:endParaRPr>
          </a:p>
        </p:txBody>
      </p:sp>
    </p:spTree>
    <p:extLst>
      <p:ext uri="{BB962C8B-B14F-4D97-AF65-F5344CB8AC3E}">
        <p14:creationId xmlns:p14="http://schemas.microsoft.com/office/powerpoint/2010/main" val="2081664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74820"/>
            <a:ext cx="10515600" cy="707089"/>
          </a:xfrm>
        </p:spPr>
        <p:txBody>
          <a:bodyPr/>
          <a:lstStyle/>
          <a:p>
            <a:pPr algn="ctr"/>
            <a:r>
              <a:rPr lang="hu-HU" dirty="0" smtClean="0"/>
              <a:t>T</a:t>
            </a:r>
            <a:r>
              <a:rPr lang="hu-HU" baseline="-25000" dirty="0" smtClean="0"/>
              <a:t>1</a:t>
            </a:r>
            <a:r>
              <a:rPr lang="hu-HU" dirty="0" smtClean="0"/>
              <a:t> </a:t>
            </a:r>
            <a:r>
              <a:rPr lang="hu-HU" dirty="0" err="1" smtClean="0"/>
              <a:t>vs</a:t>
            </a:r>
            <a:r>
              <a:rPr lang="hu-HU" dirty="0" smtClean="0"/>
              <a:t> T</a:t>
            </a:r>
            <a:r>
              <a:rPr lang="hu-HU" baseline="-25000" dirty="0" smtClean="0"/>
              <a:t>2</a:t>
            </a:r>
            <a:r>
              <a:rPr lang="hu-HU" dirty="0" smtClean="0"/>
              <a:t>/T</a:t>
            </a:r>
            <a:r>
              <a:rPr lang="hu-HU" baseline="-25000" dirty="0" smtClean="0"/>
              <a:t>2</a:t>
            </a:r>
            <a:r>
              <a:rPr lang="hu-HU" dirty="0" smtClean="0"/>
              <a:t>* </a:t>
            </a:r>
            <a:r>
              <a:rPr lang="hu-HU" dirty="0" err="1" smtClean="0"/>
              <a:t>weigthed</a:t>
            </a:r>
            <a:r>
              <a:rPr lang="hu-HU" dirty="0" smtClean="0"/>
              <a:t> </a:t>
            </a:r>
            <a:r>
              <a:rPr lang="hu-HU" dirty="0" err="1" smtClean="0"/>
              <a:t>images</a:t>
            </a:r>
            <a:endParaRPr lang="hu-HU" dirty="0"/>
          </a:p>
        </p:txBody>
      </p:sp>
      <p:sp>
        <p:nvSpPr>
          <p:cNvPr id="3" name="Tartalom helye 2"/>
          <p:cNvSpPr>
            <a:spLocks noGrp="1"/>
          </p:cNvSpPr>
          <p:nvPr>
            <p:ph idx="1"/>
          </p:nvPr>
        </p:nvSpPr>
        <p:spPr>
          <a:xfrm>
            <a:off x="620045" y="1136497"/>
            <a:ext cx="10515600" cy="1107181"/>
          </a:xfrm>
        </p:spPr>
        <p:txBody>
          <a:bodyPr>
            <a:normAutofit/>
          </a:bodyPr>
          <a:lstStyle/>
          <a:p>
            <a:r>
              <a:rPr lang="hu-HU" sz="2400" dirty="0" err="1" smtClean="0"/>
              <a:t>Normal</a:t>
            </a:r>
            <a:r>
              <a:rPr lang="hu-HU" sz="2400" dirty="0" smtClean="0"/>
              <a:t> </a:t>
            </a:r>
            <a:r>
              <a:rPr lang="hu-HU" sz="2400" dirty="0" err="1" smtClean="0"/>
              <a:t>anatomical</a:t>
            </a:r>
            <a:r>
              <a:rPr lang="hu-HU" sz="2400" dirty="0" smtClean="0"/>
              <a:t> </a:t>
            </a:r>
            <a:r>
              <a:rPr lang="hu-HU" sz="2400" dirty="0" err="1" smtClean="0"/>
              <a:t>images</a:t>
            </a:r>
            <a:r>
              <a:rPr lang="hu-HU" sz="2400" dirty="0" smtClean="0"/>
              <a:t> of </a:t>
            </a:r>
            <a:r>
              <a:rPr lang="hu-HU" sz="2400" dirty="0" err="1" smtClean="0"/>
              <a:t>the</a:t>
            </a:r>
            <a:r>
              <a:rPr lang="hu-HU" sz="2400" dirty="0" smtClean="0"/>
              <a:t> </a:t>
            </a:r>
            <a:r>
              <a:rPr lang="hu-HU" sz="2400" dirty="0" err="1" smtClean="0"/>
              <a:t>brain</a:t>
            </a:r>
            <a:r>
              <a:rPr lang="hu-HU" sz="2400" dirty="0" smtClean="0"/>
              <a:t> </a:t>
            </a:r>
            <a:r>
              <a:rPr lang="hu-HU" sz="2400" dirty="0" err="1" smtClean="0"/>
              <a:t>are</a:t>
            </a:r>
            <a:r>
              <a:rPr lang="hu-HU" sz="2400" dirty="0" smtClean="0"/>
              <a:t> most </a:t>
            </a:r>
            <a:r>
              <a:rPr lang="hu-HU" sz="2400" dirty="0" err="1" smtClean="0"/>
              <a:t>often</a:t>
            </a:r>
            <a:r>
              <a:rPr lang="hu-HU" sz="2400" dirty="0" smtClean="0"/>
              <a:t> T</a:t>
            </a:r>
            <a:r>
              <a:rPr lang="hu-HU" sz="2400" baseline="-25000" dirty="0" smtClean="0"/>
              <a:t>1</a:t>
            </a:r>
            <a:r>
              <a:rPr lang="hu-HU" sz="2400" dirty="0" smtClean="0"/>
              <a:t>-weighted.</a:t>
            </a:r>
          </a:p>
          <a:p>
            <a:r>
              <a:rPr lang="hu-HU" sz="2400" dirty="0" err="1" smtClean="0"/>
              <a:t>fMRI</a:t>
            </a:r>
            <a:r>
              <a:rPr lang="hu-HU" sz="2400" dirty="0" smtClean="0"/>
              <a:t> </a:t>
            </a:r>
            <a:r>
              <a:rPr lang="hu-HU" sz="2400" dirty="0" err="1" smtClean="0"/>
              <a:t>images</a:t>
            </a:r>
            <a:r>
              <a:rPr lang="hu-HU" sz="2400" dirty="0" smtClean="0"/>
              <a:t> </a:t>
            </a:r>
            <a:r>
              <a:rPr lang="hu-HU" sz="2400" dirty="0" err="1" smtClean="0"/>
              <a:t>are</a:t>
            </a:r>
            <a:r>
              <a:rPr lang="hu-HU" sz="2400" dirty="0" smtClean="0"/>
              <a:t> T</a:t>
            </a:r>
            <a:r>
              <a:rPr lang="hu-HU" sz="2400" baseline="-25000" dirty="0" smtClean="0"/>
              <a:t>2</a:t>
            </a:r>
            <a:r>
              <a:rPr lang="hu-HU" sz="2400" dirty="0"/>
              <a:t> </a:t>
            </a:r>
            <a:r>
              <a:rPr lang="hu-HU" sz="2400" dirty="0" err="1" smtClean="0"/>
              <a:t>or</a:t>
            </a:r>
            <a:r>
              <a:rPr lang="hu-HU" sz="2400" dirty="0" smtClean="0"/>
              <a:t> T</a:t>
            </a:r>
            <a:r>
              <a:rPr lang="hu-HU" sz="2400" baseline="-25000" dirty="0" smtClean="0"/>
              <a:t>2</a:t>
            </a:r>
            <a:r>
              <a:rPr lang="hu-HU" sz="2400" dirty="0"/>
              <a:t>* </a:t>
            </a:r>
            <a:r>
              <a:rPr lang="hu-HU" sz="2400" dirty="0" err="1" smtClean="0"/>
              <a:t>weigthed</a:t>
            </a:r>
            <a:r>
              <a:rPr lang="hu-HU" sz="2400" dirty="0" smtClean="0"/>
              <a:t>. </a:t>
            </a:r>
            <a:endParaRPr lang="hu-HU" sz="2400" dirty="0"/>
          </a:p>
        </p:txBody>
      </p:sp>
      <p:sp>
        <p:nvSpPr>
          <p:cNvPr id="4" name="Élőláb helye 3"/>
          <p:cNvSpPr>
            <a:spLocks noGrp="1"/>
          </p:cNvSpPr>
          <p:nvPr>
            <p:ph type="ftr" sz="quarter" idx="11"/>
          </p:nvPr>
        </p:nvSpPr>
        <p:spPr/>
        <p:txBody>
          <a:bodyPr/>
          <a:lstStyle/>
          <a:p>
            <a:r>
              <a:rPr lang="en-US" smtClean="0"/>
              <a:t>Modern imaging techniques in biology: Lecture 7</a:t>
            </a:r>
            <a:endParaRPr lang="hu-HU"/>
          </a:p>
        </p:txBody>
      </p:sp>
      <p:sp>
        <p:nvSpPr>
          <p:cNvPr id="5" name="Dia számának helye 4"/>
          <p:cNvSpPr>
            <a:spLocks noGrp="1"/>
          </p:cNvSpPr>
          <p:nvPr>
            <p:ph type="sldNum" sz="quarter" idx="12"/>
          </p:nvPr>
        </p:nvSpPr>
        <p:spPr/>
        <p:txBody>
          <a:bodyPr/>
          <a:lstStyle/>
          <a:p>
            <a:fld id="{14743E79-B6A9-41FD-AE33-C9F63F35A818}" type="slidenum">
              <a:rPr lang="hu-HU" smtClean="0"/>
              <a:t>5</a:t>
            </a:fld>
            <a:endParaRPr lang="hu-HU"/>
          </a:p>
        </p:txBody>
      </p:sp>
      <p:pic>
        <p:nvPicPr>
          <p:cNvPr id="3074" name="Picture 2" descr="http://casemed.case.edu/clerkships/neurology/Web%20Neurorad/t1t2flairb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018" y="2243678"/>
            <a:ext cx="6777964" cy="2851543"/>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5"/>
          <p:cNvSpPr txBox="1"/>
          <p:nvPr/>
        </p:nvSpPr>
        <p:spPr>
          <a:xfrm>
            <a:off x="278497" y="5217186"/>
            <a:ext cx="11529795" cy="1200329"/>
          </a:xfrm>
          <a:prstGeom prst="rect">
            <a:avLst/>
          </a:prstGeom>
          <a:noFill/>
        </p:spPr>
        <p:txBody>
          <a:bodyPr wrap="square" rtlCol="0">
            <a:spAutoFit/>
          </a:bodyPr>
          <a:lstStyle/>
          <a:p>
            <a:pPr algn="ctr"/>
            <a:r>
              <a:rPr lang="hu-HU" dirty="0" smtClean="0"/>
              <a:t>„</a:t>
            </a:r>
            <a:r>
              <a:rPr lang="en-US" dirty="0" smtClean="0"/>
              <a:t>A third commonly used sequence is the </a:t>
            </a:r>
            <a:r>
              <a:rPr lang="en-US" b="1" dirty="0" smtClean="0"/>
              <a:t>Fluid Attenuated Inversion Recovery (Flair)</a:t>
            </a:r>
            <a:r>
              <a:rPr lang="en-US" dirty="0" smtClean="0"/>
              <a:t>. The Flair sequence is similar to a T2-weighted image except that the TE and TR times are very long. By doing so, abnormalities remain bright but normal CSF</a:t>
            </a:r>
            <a:r>
              <a:rPr lang="hu-HU" dirty="0"/>
              <a:t> </a:t>
            </a:r>
            <a:r>
              <a:rPr lang="hu-HU" dirty="0" smtClean="0"/>
              <a:t>(</a:t>
            </a:r>
            <a:r>
              <a:rPr lang="hu-HU" dirty="0" err="1"/>
              <a:t>c</a:t>
            </a:r>
            <a:r>
              <a:rPr lang="hu-HU" dirty="0" err="1" smtClean="0"/>
              <a:t>erebrospinal</a:t>
            </a:r>
            <a:r>
              <a:rPr lang="hu-HU" dirty="0" smtClean="0"/>
              <a:t> fluid)</a:t>
            </a:r>
            <a:r>
              <a:rPr lang="en-US" dirty="0" smtClean="0"/>
              <a:t> is attenuated and made dark. This sequence is very sensitive to pathology and makes the differentiation between CSF and an abnormality much easier.</a:t>
            </a:r>
            <a:r>
              <a:rPr lang="hu-HU" dirty="0" smtClean="0"/>
              <a:t>”</a:t>
            </a:r>
            <a:r>
              <a:rPr lang="en-US" dirty="0" smtClean="0"/>
              <a:t> </a:t>
            </a:r>
            <a:r>
              <a:rPr lang="hu-HU" dirty="0" smtClean="0">
                <a:hlinkClick r:id="rId3"/>
              </a:rPr>
              <a:t>http://casemed.case.edu</a:t>
            </a:r>
            <a:r>
              <a:rPr lang="hu-HU" dirty="0" smtClean="0"/>
              <a:t> </a:t>
            </a:r>
            <a:endParaRPr lang="hu-HU" dirty="0"/>
          </a:p>
        </p:txBody>
      </p:sp>
    </p:spTree>
    <p:extLst>
      <p:ext uri="{BB962C8B-B14F-4D97-AF65-F5344CB8AC3E}">
        <p14:creationId xmlns:p14="http://schemas.microsoft.com/office/powerpoint/2010/main" val="3736423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809901"/>
          </a:xfrm>
        </p:spPr>
        <p:txBody>
          <a:bodyPr/>
          <a:lstStyle/>
          <a:p>
            <a:pPr algn="ctr"/>
            <a:r>
              <a:rPr lang="hu-HU" dirty="0" err="1" smtClean="0"/>
              <a:t>fMRI</a:t>
            </a:r>
            <a:r>
              <a:rPr lang="hu-HU" dirty="0" smtClean="0"/>
              <a:t>: </a:t>
            </a:r>
            <a:r>
              <a:rPr lang="hu-HU" dirty="0" err="1" smtClean="0"/>
              <a:t>functional</a:t>
            </a:r>
            <a:r>
              <a:rPr lang="hu-HU" dirty="0" smtClean="0"/>
              <a:t> MRI</a:t>
            </a:r>
            <a:endParaRPr lang="hu-HU" dirty="0"/>
          </a:p>
        </p:txBody>
      </p:sp>
      <p:sp>
        <p:nvSpPr>
          <p:cNvPr id="3" name="Tartalom helye 2"/>
          <p:cNvSpPr>
            <a:spLocks noGrp="1"/>
          </p:cNvSpPr>
          <p:nvPr>
            <p:ph idx="1"/>
          </p:nvPr>
        </p:nvSpPr>
        <p:spPr>
          <a:xfrm>
            <a:off x="434379" y="1590019"/>
            <a:ext cx="6640443" cy="4351338"/>
          </a:xfrm>
        </p:spPr>
        <p:txBody>
          <a:bodyPr>
            <a:normAutofit/>
          </a:bodyPr>
          <a:lstStyle/>
          <a:p>
            <a:pPr marL="0" indent="0" algn="just">
              <a:buNone/>
            </a:pPr>
            <a:r>
              <a:rPr lang="hu-HU" dirty="0" err="1" smtClean="0"/>
              <a:t>Since</a:t>
            </a:r>
            <a:r>
              <a:rPr lang="hu-HU" dirty="0" smtClean="0"/>
              <a:t> </a:t>
            </a:r>
            <a:r>
              <a:rPr lang="hu-HU" b="1" dirty="0" smtClean="0"/>
              <a:t>1890 </a:t>
            </a:r>
            <a:r>
              <a:rPr lang="hu-HU" dirty="0" smtClean="0"/>
              <a:t>we </a:t>
            </a:r>
            <a:r>
              <a:rPr lang="hu-HU" dirty="0" err="1" smtClean="0"/>
              <a:t>know</a:t>
            </a:r>
            <a:r>
              <a:rPr lang="hu-HU" dirty="0" smtClean="0"/>
              <a:t> </a:t>
            </a:r>
            <a:r>
              <a:rPr lang="hu-HU" dirty="0" err="1" smtClean="0"/>
              <a:t>that</a:t>
            </a:r>
            <a:r>
              <a:rPr lang="hu-HU" dirty="0" smtClean="0"/>
              <a:t> </a:t>
            </a:r>
            <a:r>
              <a:rPr lang="hu-HU" dirty="0" err="1" smtClean="0">
                <a:solidFill>
                  <a:srgbClr val="FF0000"/>
                </a:solidFill>
              </a:rPr>
              <a:t>hemodynamics</a:t>
            </a:r>
            <a:r>
              <a:rPr lang="hu-HU" dirty="0" smtClean="0"/>
              <a:t> (</a:t>
            </a:r>
            <a:r>
              <a:rPr lang="hu-HU" dirty="0" err="1" smtClean="0"/>
              <a:t>blood</a:t>
            </a:r>
            <a:r>
              <a:rPr lang="hu-HU" dirty="0" smtClean="0"/>
              <a:t> flow, </a:t>
            </a:r>
            <a:r>
              <a:rPr lang="hu-HU" dirty="0" err="1" smtClean="0"/>
              <a:t>oxigenation</a:t>
            </a:r>
            <a:r>
              <a:rPr lang="hu-HU" dirty="0" smtClean="0"/>
              <a:t>) </a:t>
            </a:r>
            <a:r>
              <a:rPr lang="hu-HU" dirty="0" err="1" smtClean="0"/>
              <a:t>strongly</a:t>
            </a:r>
            <a:r>
              <a:rPr lang="hu-HU" dirty="0" smtClean="0"/>
              <a:t> </a:t>
            </a:r>
            <a:r>
              <a:rPr lang="hu-HU" dirty="0" err="1" smtClean="0"/>
              <a:t>correlates</a:t>
            </a:r>
            <a:r>
              <a:rPr lang="hu-HU" dirty="0" smtClean="0"/>
              <a:t> </a:t>
            </a:r>
            <a:r>
              <a:rPr lang="hu-HU" dirty="0" err="1" smtClean="0"/>
              <a:t>with</a:t>
            </a:r>
            <a:r>
              <a:rPr lang="hu-HU" dirty="0" smtClean="0"/>
              <a:t> </a:t>
            </a:r>
            <a:r>
              <a:rPr lang="hu-HU" dirty="0" err="1" smtClean="0">
                <a:solidFill>
                  <a:srgbClr val="FF0000"/>
                </a:solidFill>
              </a:rPr>
              <a:t>neural</a:t>
            </a:r>
            <a:r>
              <a:rPr lang="hu-HU" dirty="0" smtClean="0">
                <a:solidFill>
                  <a:srgbClr val="FF0000"/>
                </a:solidFill>
              </a:rPr>
              <a:t> </a:t>
            </a:r>
            <a:r>
              <a:rPr lang="hu-HU" dirty="0" err="1" smtClean="0">
                <a:solidFill>
                  <a:srgbClr val="FF0000"/>
                </a:solidFill>
              </a:rPr>
              <a:t>activity</a:t>
            </a:r>
            <a:r>
              <a:rPr lang="hu-HU" dirty="0" smtClean="0"/>
              <a:t>. 1-5 </a:t>
            </a:r>
            <a:r>
              <a:rPr lang="hu-HU" dirty="0" smtClean="0"/>
              <a:t>secs </a:t>
            </a:r>
            <a:r>
              <a:rPr lang="hu-HU" dirty="0" err="1" smtClean="0"/>
              <a:t>after</a:t>
            </a:r>
            <a:r>
              <a:rPr lang="hu-HU" dirty="0" smtClean="0"/>
              <a:t> an </a:t>
            </a:r>
            <a:r>
              <a:rPr lang="hu-HU" dirty="0" err="1" smtClean="0"/>
              <a:t>increased</a:t>
            </a:r>
            <a:r>
              <a:rPr lang="hu-HU" dirty="0" smtClean="0"/>
              <a:t> </a:t>
            </a:r>
            <a:r>
              <a:rPr lang="hu-HU" dirty="0" err="1" smtClean="0"/>
              <a:t>neuronal</a:t>
            </a:r>
            <a:r>
              <a:rPr lang="hu-HU" dirty="0" smtClean="0"/>
              <a:t> </a:t>
            </a:r>
            <a:r>
              <a:rPr lang="hu-HU" dirty="0" err="1" smtClean="0"/>
              <a:t>activiy</a:t>
            </a:r>
            <a:r>
              <a:rPr lang="hu-HU" dirty="0" smtClean="0"/>
              <a:t> </a:t>
            </a:r>
            <a:r>
              <a:rPr lang="hu-HU" dirty="0" err="1" smtClean="0"/>
              <a:t>the</a:t>
            </a:r>
            <a:r>
              <a:rPr lang="hu-HU" dirty="0" smtClean="0"/>
              <a:t> </a:t>
            </a:r>
            <a:r>
              <a:rPr lang="hu-HU" dirty="0" err="1" smtClean="0"/>
              <a:t>blood</a:t>
            </a:r>
            <a:r>
              <a:rPr lang="hu-HU" dirty="0" smtClean="0"/>
              <a:t> flow </a:t>
            </a:r>
            <a:r>
              <a:rPr lang="hu-HU" dirty="0" err="1" smtClean="0"/>
              <a:t>increases</a:t>
            </a:r>
            <a:r>
              <a:rPr lang="hu-HU" dirty="0" smtClean="0"/>
              <a:t> -&gt; </a:t>
            </a:r>
            <a:r>
              <a:rPr lang="hu-HU" dirty="0" err="1" smtClean="0"/>
              <a:t>increased</a:t>
            </a:r>
            <a:r>
              <a:rPr lang="hu-HU" dirty="0" smtClean="0"/>
              <a:t> </a:t>
            </a:r>
            <a:r>
              <a:rPr lang="hu-HU" dirty="0" err="1" smtClean="0"/>
              <a:t>oxigenation</a:t>
            </a:r>
            <a:r>
              <a:rPr lang="hu-HU" dirty="0" smtClean="0"/>
              <a:t>, </a:t>
            </a:r>
            <a:r>
              <a:rPr lang="hu-HU" dirty="0" err="1" smtClean="0"/>
              <a:t>increased</a:t>
            </a:r>
            <a:r>
              <a:rPr lang="hu-HU" dirty="0" smtClean="0"/>
              <a:t> </a:t>
            </a:r>
            <a:r>
              <a:rPr lang="hu-HU" dirty="0" err="1" smtClean="0"/>
              <a:t>cerebral</a:t>
            </a:r>
            <a:r>
              <a:rPr lang="hu-HU" dirty="0" smtClean="0"/>
              <a:t> </a:t>
            </a:r>
            <a:r>
              <a:rPr lang="hu-HU" dirty="0" err="1" smtClean="0"/>
              <a:t>blood</a:t>
            </a:r>
            <a:r>
              <a:rPr lang="hu-HU" dirty="0" smtClean="0"/>
              <a:t> </a:t>
            </a:r>
            <a:r>
              <a:rPr lang="hu-HU" dirty="0" err="1" smtClean="0"/>
              <a:t>volume</a:t>
            </a:r>
            <a:r>
              <a:rPr lang="hu-HU" dirty="0" smtClean="0"/>
              <a:t> (CBV)</a:t>
            </a:r>
          </a:p>
          <a:p>
            <a:pPr marL="0" indent="0" algn="just">
              <a:buNone/>
            </a:pPr>
            <a:r>
              <a:rPr lang="hu-HU" dirty="0" err="1" smtClean="0"/>
              <a:t>Oxigen</a:t>
            </a:r>
            <a:r>
              <a:rPr lang="hu-HU" dirty="0" smtClean="0"/>
              <a:t> </a:t>
            </a:r>
            <a:r>
              <a:rPr lang="hu-HU" dirty="0" err="1" smtClean="0"/>
              <a:t>transport</a:t>
            </a:r>
            <a:r>
              <a:rPr lang="hu-HU" dirty="0" smtClean="0"/>
              <a:t>: O</a:t>
            </a:r>
            <a:r>
              <a:rPr lang="hu-HU" baseline="-25000" dirty="0" smtClean="0"/>
              <a:t>2 </a:t>
            </a:r>
            <a:r>
              <a:rPr lang="hu-HU" dirty="0" smtClean="0"/>
              <a:t>@</a:t>
            </a:r>
            <a:r>
              <a:rPr lang="hu-HU" dirty="0" err="1" smtClean="0"/>
              <a:t>red</a:t>
            </a:r>
            <a:r>
              <a:rPr lang="hu-HU" dirty="0" smtClean="0"/>
              <a:t> </a:t>
            </a:r>
            <a:r>
              <a:rPr lang="hu-HU" dirty="0" err="1" smtClean="0"/>
              <a:t>blood</a:t>
            </a:r>
            <a:r>
              <a:rPr lang="hu-HU" dirty="0" smtClean="0"/>
              <a:t> </a:t>
            </a:r>
            <a:r>
              <a:rPr lang="hu-HU" dirty="0" err="1" smtClean="0"/>
              <a:t>cells</a:t>
            </a:r>
            <a:r>
              <a:rPr lang="hu-HU" dirty="0" smtClean="0"/>
              <a:t> (RBC) @Hemoglobin (</a:t>
            </a:r>
            <a:r>
              <a:rPr lang="hu-HU" dirty="0" err="1" smtClean="0"/>
              <a:t>Hb</a:t>
            </a:r>
            <a:r>
              <a:rPr lang="hu-HU" dirty="0" smtClean="0"/>
              <a:t>):</a:t>
            </a:r>
            <a:endParaRPr lang="hu-HU" baseline="-25000" dirty="0"/>
          </a:p>
        </p:txBody>
      </p:sp>
      <p:sp>
        <p:nvSpPr>
          <p:cNvPr id="4" name="Élőláb helye 3"/>
          <p:cNvSpPr>
            <a:spLocks noGrp="1"/>
          </p:cNvSpPr>
          <p:nvPr>
            <p:ph type="ftr" sz="quarter" idx="11"/>
          </p:nvPr>
        </p:nvSpPr>
        <p:spPr/>
        <p:txBody>
          <a:bodyPr/>
          <a:lstStyle/>
          <a:p>
            <a:r>
              <a:rPr lang="en-US" smtClean="0"/>
              <a:t>Modern imaging techniques in biology: Lecture 7</a:t>
            </a:r>
            <a:endParaRPr lang="hu-HU"/>
          </a:p>
        </p:txBody>
      </p:sp>
      <p:sp>
        <p:nvSpPr>
          <p:cNvPr id="5" name="Dia számának helye 4"/>
          <p:cNvSpPr>
            <a:spLocks noGrp="1"/>
          </p:cNvSpPr>
          <p:nvPr>
            <p:ph type="sldNum" sz="quarter" idx="12"/>
          </p:nvPr>
        </p:nvSpPr>
        <p:spPr/>
        <p:txBody>
          <a:bodyPr/>
          <a:lstStyle/>
          <a:p>
            <a:fld id="{14743E79-B6A9-41FD-AE33-C9F63F35A818}" type="slidenum">
              <a:rPr lang="hu-HU" smtClean="0"/>
              <a:t>6</a:t>
            </a:fld>
            <a:endParaRPr lang="hu-HU"/>
          </a:p>
        </p:txBody>
      </p:sp>
      <p:pic>
        <p:nvPicPr>
          <p:cNvPr id="1026" name="Picture 2" descr="1GZX Haemoglob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5836" y="1100065"/>
            <a:ext cx="4320000" cy="4320000"/>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5"/>
          <p:cNvSpPr txBox="1"/>
          <p:nvPr/>
        </p:nvSpPr>
        <p:spPr>
          <a:xfrm>
            <a:off x="8172256" y="5334209"/>
            <a:ext cx="2627159" cy="646331"/>
          </a:xfrm>
          <a:prstGeom prst="rect">
            <a:avLst/>
          </a:prstGeom>
          <a:noFill/>
        </p:spPr>
        <p:txBody>
          <a:bodyPr wrap="square" rtlCol="0">
            <a:spAutoFit/>
          </a:bodyPr>
          <a:lstStyle/>
          <a:p>
            <a:pPr algn="ctr"/>
            <a:r>
              <a:rPr lang="hu-HU" dirty="0" smtClean="0"/>
              <a:t>Hemoglobin (</a:t>
            </a:r>
            <a:r>
              <a:rPr lang="hu-HU" dirty="0" err="1" smtClean="0"/>
              <a:t>Hb</a:t>
            </a:r>
            <a:r>
              <a:rPr lang="hu-HU" dirty="0" smtClean="0"/>
              <a:t>), </a:t>
            </a:r>
            <a:r>
              <a:rPr lang="hu-HU" dirty="0" err="1" smtClean="0"/>
              <a:t>Wikipedia</a:t>
            </a:r>
            <a:endParaRPr lang="hu-HU" dirty="0"/>
          </a:p>
        </p:txBody>
      </p:sp>
    </p:spTree>
    <p:extLst>
      <p:ext uri="{BB962C8B-B14F-4D97-AF65-F5344CB8AC3E}">
        <p14:creationId xmlns:p14="http://schemas.microsoft.com/office/powerpoint/2010/main" val="2793504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942423"/>
          </a:xfrm>
        </p:spPr>
        <p:txBody>
          <a:bodyPr/>
          <a:lstStyle/>
          <a:p>
            <a:pPr algn="ctr"/>
            <a:r>
              <a:rPr lang="hu-HU" dirty="0" smtClean="0"/>
              <a:t>MRI </a:t>
            </a:r>
            <a:r>
              <a:rPr lang="hu-HU" dirty="0" err="1" smtClean="0"/>
              <a:t>can</a:t>
            </a:r>
            <a:r>
              <a:rPr lang="hu-HU" dirty="0" smtClean="0"/>
              <a:t> </a:t>
            </a:r>
            <a:r>
              <a:rPr lang="hu-HU" dirty="0" err="1" smtClean="0"/>
              <a:t>measure</a:t>
            </a:r>
            <a:endParaRPr lang="hu-HU" dirty="0"/>
          </a:p>
        </p:txBody>
      </p:sp>
      <p:sp>
        <p:nvSpPr>
          <p:cNvPr id="3" name="Tartalom helye 2"/>
          <p:cNvSpPr>
            <a:spLocks noGrp="1"/>
          </p:cNvSpPr>
          <p:nvPr>
            <p:ph idx="1"/>
          </p:nvPr>
        </p:nvSpPr>
        <p:spPr>
          <a:xfrm>
            <a:off x="414131" y="1600338"/>
            <a:ext cx="5522843" cy="4351338"/>
          </a:xfrm>
        </p:spPr>
        <p:txBody>
          <a:bodyPr>
            <a:normAutofit lnSpcReduction="10000"/>
          </a:bodyPr>
          <a:lstStyle/>
          <a:p>
            <a:r>
              <a:rPr lang="hu-HU" dirty="0" err="1" smtClean="0"/>
              <a:t>Tissue</a:t>
            </a:r>
            <a:r>
              <a:rPr lang="hu-HU" dirty="0" smtClean="0"/>
              <a:t> </a:t>
            </a:r>
            <a:r>
              <a:rPr lang="hu-HU" dirty="0" err="1" smtClean="0"/>
              <a:t>perfusion</a:t>
            </a:r>
            <a:endParaRPr lang="hu-HU" dirty="0" smtClean="0"/>
          </a:p>
          <a:p>
            <a:r>
              <a:rPr lang="hu-HU" dirty="0" err="1" smtClean="0"/>
              <a:t>Blood</a:t>
            </a:r>
            <a:r>
              <a:rPr lang="hu-HU" dirty="0" smtClean="0"/>
              <a:t> </a:t>
            </a:r>
            <a:r>
              <a:rPr lang="hu-HU" dirty="0" err="1" smtClean="0"/>
              <a:t>oxygenation</a:t>
            </a:r>
            <a:endParaRPr lang="hu-HU" dirty="0" smtClean="0"/>
          </a:p>
          <a:p>
            <a:r>
              <a:rPr lang="hu-HU" dirty="0" err="1" smtClean="0"/>
              <a:t>Blood</a:t>
            </a:r>
            <a:r>
              <a:rPr lang="hu-HU" dirty="0" smtClean="0"/>
              <a:t> </a:t>
            </a:r>
            <a:r>
              <a:rPr lang="hu-HU" dirty="0" err="1" smtClean="0"/>
              <a:t>volume</a:t>
            </a:r>
            <a:endParaRPr lang="hu-HU" dirty="0" smtClean="0"/>
          </a:p>
          <a:p>
            <a:r>
              <a:rPr lang="hu-HU" dirty="0" err="1" smtClean="0"/>
              <a:t>Water</a:t>
            </a:r>
            <a:r>
              <a:rPr lang="hu-HU" dirty="0" smtClean="0"/>
              <a:t> </a:t>
            </a:r>
            <a:r>
              <a:rPr lang="hu-HU" dirty="0" err="1" smtClean="0"/>
              <a:t>diffusion</a:t>
            </a:r>
            <a:endParaRPr lang="hu-HU" dirty="0" smtClean="0"/>
          </a:p>
          <a:p>
            <a:pPr marL="0" indent="0">
              <a:buNone/>
            </a:pPr>
            <a:endParaRPr lang="hu-HU" dirty="0" smtClean="0"/>
          </a:p>
          <a:p>
            <a:pPr marL="0" indent="0">
              <a:buNone/>
            </a:pPr>
            <a:r>
              <a:rPr lang="hu-HU" dirty="0" err="1" smtClean="0"/>
              <a:t>First</a:t>
            </a:r>
            <a:r>
              <a:rPr lang="hu-HU" dirty="0" smtClean="0"/>
              <a:t> </a:t>
            </a:r>
            <a:r>
              <a:rPr lang="hu-HU" dirty="0" err="1" smtClean="0"/>
              <a:t>fMRI</a:t>
            </a:r>
            <a:r>
              <a:rPr lang="hu-HU" dirty="0" smtClean="0"/>
              <a:t> </a:t>
            </a:r>
            <a:r>
              <a:rPr lang="hu-HU" dirty="0" err="1" smtClean="0"/>
              <a:t>was</a:t>
            </a:r>
            <a:r>
              <a:rPr lang="hu-HU" dirty="0" smtClean="0"/>
              <a:t> </a:t>
            </a:r>
            <a:r>
              <a:rPr lang="hu-HU" dirty="0" err="1" smtClean="0"/>
              <a:t>aquired</a:t>
            </a:r>
            <a:r>
              <a:rPr lang="hu-HU" dirty="0" smtClean="0"/>
              <a:t> </a:t>
            </a:r>
            <a:r>
              <a:rPr lang="hu-HU" dirty="0" err="1" smtClean="0"/>
              <a:t>by</a:t>
            </a:r>
            <a:r>
              <a:rPr lang="hu-HU" dirty="0" smtClean="0"/>
              <a:t> a </a:t>
            </a:r>
            <a:r>
              <a:rPr lang="hu-HU" dirty="0" err="1" smtClean="0"/>
              <a:t>contrast</a:t>
            </a:r>
            <a:r>
              <a:rPr lang="hu-HU" dirty="0" smtClean="0"/>
              <a:t> </a:t>
            </a:r>
            <a:r>
              <a:rPr lang="hu-HU" dirty="0" err="1" smtClean="0"/>
              <a:t>agent</a:t>
            </a:r>
            <a:r>
              <a:rPr lang="hu-HU" dirty="0" smtClean="0"/>
              <a:t> </a:t>
            </a:r>
            <a:r>
              <a:rPr lang="hu-HU" dirty="0" err="1" smtClean="0"/>
              <a:t>to</a:t>
            </a:r>
            <a:r>
              <a:rPr lang="hu-HU" dirty="0" smtClean="0"/>
              <a:t> </a:t>
            </a:r>
            <a:r>
              <a:rPr lang="hu-HU" dirty="0" err="1" smtClean="0"/>
              <a:t>measure</a:t>
            </a:r>
            <a:r>
              <a:rPr lang="hu-HU" dirty="0" smtClean="0"/>
              <a:t> local CBV (</a:t>
            </a:r>
            <a:r>
              <a:rPr lang="hu-HU" dirty="0" err="1" smtClean="0"/>
              <a:t>cerebral</a:t>
            </a:r>
            <a:r>
              <a:rPr lang="hu-HU" dirty="0" smtClean="0"/>
              <a:t> </a:t>
            </a:r>
            <a:r>
              <a:rPr lang="hu-HU" dirty="0" err="1" smtClean="0"/>
              <a:t>blood</a:t>
            </a:r>
            <a:r>
              <a:rPr lang="hu-HU" dirty="0" smtClean="0"/>
              <a:t> </a:t>
            </a:r>
            <a:r>
              <a:rPr lang="hu-HU" dirty="0" err="1" smtClean="0"/>
              <a:t>volume</a:t>
            </a:r>
            <a:r>
              <a:rPr lang="hu-HU" dirty="0" smtClean="0"/>
              <a:t>). </a:t>
            </a:r>
            <a:r>
              <a:rPr lang="hu-HU" dirty="0" err="1" smtClean="0"/>
              <a:t>Then</a:t>
            </a:r>
            <a:r>
              <a:rPr lang="hu-HU" dirty="0" smtClean="0"/>
              <a:t> CBV </a:t>
            </a:r>
            <a:r>
              <a:rPr lang="hu-HU" dirty="0" err="1" smtClean="0"/>
              <a:t>without</a:t>
            </a:r>
            <a:r>
              <a:rPr lang="hu-HU" dirty="0" smtClean="0"/>
              <a:t> </a:t>
            </a:r>
            <a:r>
              <a:rPr lang="hu-HU" dirty="0" err="1" smtClean="0"/>
              <a:t>contrast</a:t>
            </a:r>
            <a:r>
              <a:rPr lang="hu-HU" dirty="0" smtClean="0"/>
              <a:t> </a:t>
            </a:r>
            <a:r>
              <a:rPr lang="hu-HU" dirty="0" err="1" smtClean="0"/>
              <a:t>agent</a:t>
            </a:r>
            <a:r>
              <a:rPr lang="hu-HU" dirty="0" smtClean="0"/>
              <a:t>, and </a:t>
            </a:r>
            <a:r>
              <a:rPr lang="hu-HU" dirty="0" err="1" smtClean="0"/>
              <a:t>soon</a:t>
            </a:r>
            <a:r>
              <a:rPr lang="hu-HU" dirty="0" smtClean="0"/>
              <a:t> </a:t>
            </a:r>
            <a:r>
              <a:rPr lang="hu-HU" dirty="0" err="1" smtClean="0"/>
              <a:t>after</a:t>
            </a:r>
            <a:r>
              <a:rPr lang="hu-HU" dirty="0" smtClean="0"/>
              <a:t> </a:t>
            </a:r>
            <a:r>
              <a:rPr lang="hu-HU" dirty="0" err="1" smtClean="0"/>
              <a:t>that</a:t>
            </a:r>
            <a:r>
              <a:rPr lang="hu-HU" dirty="0" smtClean="0"/>
              <a:t> </a:t>
            </a:r>
            <a:r>
              <a:rPr lang="hu-HU" b="1" dirty="0" smtClean="0"/>
              <a:t>BOLD</a:t>
            </a:r>
            <a:r>
              <a:rPr lang="hu-HU" dirty="0" smtClean="0"/>
              <a:t> </a:t>
            </a:r>
            <a:r>
              <a:rPr lang="hu-HU" dirty="0" err="1" smtClean="0"/>
              <a:t>appeared</a:t>
            </a:r>
            <a:r>
              <a:rPr lang="hu-HU" dirty="0" smtClean="0"/>
              <a:t>.</a:t>
            </a:r>
            <a:endParaRPr lang="hu-HU" dirty="0"/>
          </a:p>
        </p:txBody>
      </p:sp>
      <p:sp>
        <p:nvSpPr>
          <p:cNvPr id="4" name="Élőláb helye 3"/>
          <p:cNvSpPr>
            <a:spLocks noGrp="1"/>
          </p:cNvSpPr>
          <p:nvPr>
            <p:ph type="ftr" sz="quarter" idx="11"/>
          </p:nvPr>
        </p:nvSpPr>
        <p:spPr/>
        <p:txBody>
          <a:bodyPr/>
          <a:lstStyle/>
          <a:p>
            <a:r>
              <a:rPr lang="en-US" smtClean="0"/>
              <a:t>Modern imaging techniques in biology: Lecture 7</a:t>
            </a:r>
            <a:endParaRPr lang="hu-HU"/>
          </a:p>
        </p:txBody>
      </p:sp>
      <p:sp>
        <p:nvSpPr>
          <p:cNvPr id="5" name="Dia számának helye 4"/>
          <p:cNvSpPr>
            <a:spLocks noGrp="1"/>
          </p:cNvSpPr>
          <p:nvPr>
            <p:ph type="sldNum" sz="quarter" idx="12"/>
          </p:nvPr>
        </p:nvSpPr>
        <p:spPr/>
        <p:txBody>
          <a:bodyPr/>
          <a:lstStyle/>
          <a:p>
            <a:fld id="{14743E79-B6A9-41FD-AE33-C9F63F35A818}" type="slidenum">
              <a:rPr lang="hu-HU" smtClean="0"/>
              <a:t>7</a:t>
            </a:fld>
            <a:endParaRPr lang="hu-HU"/>
          </a:p>
        </p:txBody>
      </p:sp>
      <p:pic>
        <p:nvPicPr>
          <p:cNvPr id="3076" name="Picture 4" descr="Képtalálat a következőre: „fmri blood volu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887" y="1432477"/>
            <a:ext cx="5846277" cy="4280452"/>
          </a:xfrm>
          <a:prstGeom prst="rect">
            <a:avLst/>
          </a:prstGeom>
          <a:noFill/>
          <a:extLst>
            <a:ext uri="{909E8E84-426E-40DD-AFC4-6F175D3DCCD1}">
              <a14:hiddenFill xmlns:a14="http://schemas.microsoft.com/office/drawing/2010/main">
                <a:solidFill>
                  <a:srgbClr val="FFFFFF"/>
                </a:solidFill>
              </a14:hiddenFill>
            </a:ext>
          </a:extLst>
        </p:spPr>
      </p:pic>
      <p:sp>
        <p:nvSpPr>
          <p:cNvPr id="6" name="Téglalap 5"/>
          <p:cNvSpPr/>
          <p:nvPr/>
        </p:nvSpPr>
        <p:spPr>
          <a:xfrm>
            <a:off x="7357013" y="5837858"/>
            <a:ext cx="3224024" cy="369332"/>
          </a:xfrm>
          <a:prstGeom prst="rect">
            <a:avLst/>
          </a:prstGeom>
        </p:spPr>
        <p:txBody>
          <a:bodyPr wrap="none">
            <a:spAutoFit/>
          </a:bodyPr>
          <a:lstStyle/>
          <a:p>
            <a:r>
              <a:rPr lang="hu-HU" dirty="0"/>
              <a:t>http://www.neurologyindia.com</a:t>
            </a:r>
          </a:p>
        </p:txBody>
      </p:sp>
    </p:spTree>
    <p:extLst>
      <p:ext uri="{BB962C8B-B14F-4D97-AF65-F5344CB8AC3E}">
        <p14:creationId xmlns:p14="http://schemas.microsoft.com/office/powerpoint/2010/main" val="275385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767431"/>
          </a:xfrm>
        </p:spPr>
        <p:txBody>
          <a:bodyPr>
            <a:normAutofit fontScale="90000"/>
          </a:bodyPr>
          <a:lstStyle/>
          <a:p>
            <a:pPr algn="ctr"/>
            <a:r>
              <a:rPr lang="hu-HU" dirty="0" smtClean="0"/>
              <a:t>BOLD-</a:t>
            </a:r>
            <a:r>
              <a:rPr lang="hu-HU" dirty="0" err="1" smtClean="0"/>
              <a:t>contrast</a:t>
            </a:r>
            <a:r>
              <a:rPr lang="hu-HU" dirty="0" smtClean="0"/>
              <a:t>: </a:t>
            </a:r>
            <a:r>
              <a:rPr lang="hu-HU" dirty="0" err="1" smtClean="0"/>
              <a:t>Blood</a:t>
            </a:r>
            <a:r>
              <a:rPr lang="hu-HU" dirty="0" smtClean="0"/>
              <a:t> </a:t>
            </a:r>
            <a:r>
              <a:rPr lang="hu-HU" dirty="0" err="1" smtClean="0"/>
              <a:t>oxigenation</a:t>
            </a:r>
            <a:r>
              <a:rPr lang="hu-HU" dirty="0" smtClean="0"/>
              <a:t> </a:t>
            </a:r>
            <a:r>
              <a:rPr lang="hu-HU" dirty="0" err="1" smtClean="0"/>
              <a:t>level</a:t>
            </a:r>
            <a:r>
              <a:rPr lang="hu-HU" dirty="0" smtClean="0"/>
              <a:t> </a:t>
            </a:r>
            <a:r>
              <a:rPr lang="hu-HU" dirty="0" err="1" smtClean="0"/>
              <a:t>dependent</a:t>
            </a:r>
            <a:r>
              <a:rPr lang="hu-HU" dirty="0" smtClean="0"/>
              <a:t> </a:t>
            </a:r>
            <a:r>
              <a:rPr lang="hu-HU" dirty="0" err="1" smtClean="0"/>
              <a:t>contrast</a:t>
            </a:r>
            <a:endParaRPr lang="hu-HU" dirty="0"/>
          </a:p>
        </p:txBody>
      </p:sp>
      <p:sp>
        <p:nvSpPr>
          <p:cNvPr id="3" name="Tartalom helye 2"/>
          <p:cNvSpPr>
            <a:spLocks noGrp="1"/>
          </p:cNvSpPr>
          <p:nvPr>
            <p:ph idx="1"/>
          </p:nvPr>
        </p:nvSpPr>
        <p:spPr>
          <a:xfrm>
            <a:off x="213515" y="5107252"/>
            <a:ext cx="7482298" cy="1249097"/>
          </a:xfrm>
        </p:spPr>
        <p:txBody>
          <a:bodyPr>
            <a:normAutofit fontScale="85000" lnSpcReduction="20000"/>
          </a:bodyPr>
          <a:lstStyle/>
          <a:p>
            <a:pPr marL="0" indent="0">
              <a:buNone/>
            </a:pPr>
            <a:r>
              <a:rPr lang="hu-HU" dirty="0" smtClean="0"/>
              <a:t>Fe in </a:t>
            </a:r>
            <a:r>
              <a:rPr lang="hu-HU" dirty="0" err="1" smtClean="0"/>
              <a:t>the</a:t>
            </a:r>
            <a:r>
              <a:rPr lang="hu-HU" dirty="0" smtClean="0"/>
              <a:t> </a:t>
            </a:r>
            <a:r>
              <a:rPr lang="hu-HU" dirty="0" err="1" smtClean="0"/>
              <a:t>Heme</a:t>
            </a:r>
            <a:r>
              <a:rPr lang="hu-HU" dirty="0" smtClean="0"/>
              <a:t> </a:t>
            </a:r>
            <a:r>
              <a:rPr lang="hu-HU" dirty="0" err="1" smtClean="0"/>
              <a:t>group</a:t>
            </a:r>
            <a:r>
              <a:rPr lang="hu-HU" dirty="0" smtClean="0"/>
              <a:t> is in </a:t>
            </a:r>
            <a:r>
              <a:rPr lang="hu-HU" b="1" dirty="0" err="1" smtClean="0"/>
              <a:t>high</a:t>
            </a:r>
            <a:r>
              <a:rPr lang="hu-HU" b="1" dirty="0" smtClean="0"/>
              <a:t> spin </a:t>
            </a:r>
            <a:r>
              <a:rPr lang="hu-HU" b="1" dirty="0" err="1" smtClean="0"/>
              <a:t>state</a:t>
            </a:r>
            <a:r>
              <a:rPr lang="hu-HU" b="1" dirty="0" smtClean="0"/>
              <a:t> </a:t>
            </a:r>
            <a:r>
              <a:rPr lang="hu-HU" dirty="0" smtClean="0"/>
              <a:t>and </a:t>
            </a:r>
            <a:r>
              <a:rPr lang="hu-HU" dirty="0" err="1" smtClean="0"/>
              <a:t>thus</a:t>
            </a:r>
            <a:r>
              <a:rPr lang="hu-HU" dirty="0" smtClean="0"/>
              <a:t> </a:t>
            </a:r>
            <a:r>
              <a:rPr lang="hu-HU" b="1" dirty="0" err="1" smtClean="0"/>
              <a:t>paramagnetic</a:t>
            </a:r>
            <a:r>
              <a:rPr lang="hu-HU" dirty="0" smtClean="0"/>
              <a:t> in </a:t>
            </a:r>
            <a:r>
              <a:rPr lang="hu-HU" dirty="0" err="1" smtClean="0"/>
              <a:t>deoxy</a:t>
            </a:r>
            <a:r>
              <a:rPr lang="hu-HU" dirty="0" smtClean="0"/>
              <a:t> hemoglobin </a:t>
            </a:r>
            <a:r>
              <a:rPr lang="hu-HU" dirty="0" err="1" smtClean="0"/>
              <a:t>deoxy-Hb</a:t>
            </a:r>
            <a:r>
              <a:rPr lang="hu-HU" dirty="0" smtClean="0"/>
              <a:t>. 4 </a:t>
            </a:r>
            <a:r>
              <a:rPr lang="hu-HU" dirty="0" err="1" smtClean="0"/>
              <a:t>unpaired</a:t>
            </a:r>
            <a:r>
              <a:rPr lang="hu-HU" dirty="0" smtClean="0"/>
              <a:t> </a:t>
            </a:r>
            <a:r>
              <a:rPr lang="hu-HU" dirty="0" err="1" smtClean="0"/>
              <a:t>electrons</a:t>
            </a:r>
            <a:r>
              <a:rPr lang="hu-HU" dirty="0" smtClean="0"/>
              <a:t>.</a:t>
            </a:r>
          </a:p>
          <a:p>
            <a:pPr marL="0" indent="0">
              <a:buNone/>
            </a:pPr>
            <a:r>
              <a:rPr lang="hu-HU" dirty="0" smtClean="0"/>
              <a:t>http</a:t>
            </a:r>
            <a:r>
              <a:rPr lang="hu-HU" dirty="0"/>
              <a:t>://mriquestions.com/bold-contrast.html</a:t>
            </a:r>
          </a:p>
        </p:txBody>
      </p:sp>
      <p:sp>
        <p:nvSpPr>
          <p:cNvPr id="4" name="Élőláb helye 3"/>
          <p:cNvSpPr>
            <a:spLocks noGrp="1"/>
          </p:cNvSpPr>
          <p:nvPr>
            <p:ph type="ftr" sz="quarter" idx="11"/>
          </p:nvPr>
        </p:nvSpPr>
        <p:spPr/>
        <p:txBody>
          <a:bodyPr/>
          <a:lstStyle/>
          <a:p>
            <a:r>
              <a:rPr lang="en-US" smtClean="0"/>
              <a:t>Modern imaging techniques in biology: Lecture 7</a:t>
            </a:r>
            <a:endParaRPr lang="hu-HU"/>
          </a:p>
        </p:txBody>
      </p:sp>
      <p:sp>
        <p:nvSpPr>
          <p:cNvPr id="5" name="Dia számának helye 4"/>
          <p:cNvSpPr>
            <a:spLocks noGrp="1"/>
          </p:cNvSpPr>
          <p:nvPr>
            <p:ph type="sldNum" sz="quarter" idx="12"/>
          </p:nvPr>
        </p:nvSpPr>
        <p:spPr/>
        <p:txBody>
          <a:bodyPr/>
          <a:lstStyle/>
          <a:p>
            <a:fld id="{14743E79-B6A9-41FD-AE33-C9F63F35A818}" type="slidenum">
              <a:rPr lang="hu-HU" smtClean="0"/>
              <a:t>8</a:t>
            </a:fld>
            <a:endParaRPr lang="hu-HU"/>
          </a:p>
        </p:txBody>
      </p:sp>
      <p:pic>
        <p:nvPicPr>
          <p:cNvPr id="2050" name="Picture 2" descr="https://upload.wikimedia.org/wikipedia/commons/thumb/b/be/Heme_b.svg/620px-Heme_b.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4388" y="1488642"/>
            <a:ext cx="3189183" cy="3523534"/>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5"/>
          <p:cNvSpPr txBox="1"/>
          <p:nvPr/>
        </p:nvSpPr>
        <p:spPr>
          <a:xfrm>
            <a:off x="7575129" y="5302008"/>
            <a:ext cx="4627699" cy="646331"/>
          </a:xfrm>
          <a:prstGeom prst="rect">
            <a:avLst/>
          </a:prstGeom>
          <a:noFill/>
        </p:spPr>
        <p:txBody>
          <a:bodyPr wrap="square" rtlCol="0">
            <a:spAutoFit/>
          </a:bodyPr>
          <a:lstStyle/>
          <a:p>
            <a:pPr algn="ctr"/>
            <a:r>
              <a:rPr lang="hu-HU" dirty="0" err="1" smtClean="0"/>
              <a:t>Heme</a:t>
            </a:r>
            <a:r>
              <a:rPr lang="hu-HU" dirty="0" smtClean="0"/>
              <a:t> </a:t>
            </a:r>
            <a:r>
              <a:rPr lang="hu-HU" dirty="0" err="1" smtClean="0"/>
              <a:t>group</a:t>
            </a:r>
            <a:r>
              <a:rPr lang="hu-HU" dirty="0" smtClean="0"/>
              <a:t>: </a:t>
            </a:r>
            <a:r>
              <a:rPr lang="en-US" dirty="0"/>
              <a:t> iron (Fe) </a:t>
            </a:r>
            <a:r>
              <a:rPr lang="en-US" dirty="0" smtClean="0"/>
              <a:t>ion </a:t>
            </a:r>
            <a:r>
              <a:rPr lang="en-US" dirty="0"/>
              <a:t>held in a heterocyclic ring, known as a porphyrin</a:t>
            </a:r>
            <a:r>
              <a:rPr lang="hu-HU" dirty="0" smtClean="0"/>
              <a:t> </a:t>
            </a:r>
            <a:endParaRPr lang="hu-HU" dirty="0"/>
          </a:p>
        </p:txBody>
      </p:sp>
      <p:pic>
        <p:nvPicPr>
          <p:cNvPr id="2052" name="Picture 4" descr="http://mriquestions.com/uploads/3/4/5/7/34572113/980703_or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36" y="1330527"/>
            <a:ext cx="4626487" cy="3613286"/>
          </a:xfrm>
          <a:prstGeom prst="rect">
            <a:avLst/>
          </a:prstGeom>
          <a:noFill/>
          <a:extLst>
            <a:ext uri="{909E8E84-426E-40DD-AFC4-6F175D3DCCD1}">
              <a14:hiddenFill xmlns:a14="http://schemas.microsoft.com/office/drawing/2010/main">
                <a:solidFill>
                  <a:srgbClr val="FFFFFF"/>
                </a:solidFill>
              </a14:hiddenFill>
            </a:ext>
          </a:extLst>
        </p:spPr>
      </p:pic>
      <p:sp>
        <p:nvSpPr>
          <p:cNvPr id="7" name="Téglalap 6"/>
          <p:cNvSpPr/>
          <p:nvPr/>
        </p:nvSpPr>
        <p:spPr>
          <a:xfrm>
            <a:off x="4558075" y="3202721"/>
            <a:ext cx="3676167" cy="830997"/>
          </a:xfrm>
          <a:prstGeom prst="rect">
            <a:avLst/>
          </a:prstGeom>
        </p:spPr>
        <p:txBody>
          <a:bodyPr wrap="square">
            <a:spAutoFit/>
          </a:bodyPr>
          <a:lstStyle/>
          <a:p>
            <a:pPr algn="ctr"/>
            <a:r>
              <a:rPr lang="hu-HU" sz="2400" dirty="0"/>
              <a:t>BOLD </a:t>
            </a:r>
            <a:r>
              <a:rPr lang="hu-HU" sz="2400" dirty="0" err="1"/>
              <a:t>since</a:t>
            </a:r>
            <a:r>
              <a:rPr lang="hu-HU" sz="2400" dirty="0"/>
              <a:t> </a:t>
            </a:r>
            <a:r>
              <a:rPr lang="hu-HU" sz="2400" b="1" dirty="0"/>
              <a:t>1990</a:t>
            </a:r>
            <a:r>
              <a:rPr lang="hu-HU" sz="2400" dirty="0"/>
              <a:t>: </a:t>
            </a:r>
            <a:endParaRPr lang="hu-HU" sz="2400" dirty="0" smtClean="0"/>
          </a:p>
          <a:p>
            <a:pPr algn="ctr"/>
            <a:r>
              <a:rPr lang="hu-HU" sz="2400" dirty="0" err="1" smtClean="0"/>
              <a:t>hemodynamic</a:t>
            </a:r>
            <a:r>
              <a:rPr lang="hu-HU" sz="2400" dirty="0" smtClean="0"/>
              <a:t> </a:t>
            </a:r>
            <a:r>
              <a:rPr lang="hu-HU" sz="2400" dirty="0" err="1"/>
              <a:t>response</a:t>
            </a:r>
            <a:r>
              <a:rPr lang="hu-HU" sz="2400" dirty="0"/>
              <a:t>.</a:t>
            </a:r>
          </a:p>
        </p:txBody>
      </p:sp>
    </p:spTree>
    <p:extLst>
      <p:ext uri="{BB962C8B-B14F-4D97-AF65-F5344CB8AC3E}">
        <p14:creationId xmlns:p14="http://schemas.microsoft.com/office/powerpoint/2010/main" val="48562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758148"/>
          </a:xfrm>
        </p:spPr>
        <p:txBody>
          <a:bodyPr/>
          <a:lstStyle/>
          <a:p>
            <a:pPr algn="ctr"/>
            <a:r>
              <a:rPr lang="hu-HU" dirty="0" err="1" smtClean="0"/>
              <a:t>Origin</a:t>
            </a:r>
            <a:r>
              <a:rPr lang="hu-HU" dirty="0" smtClean="0"/>
              <a:t> of BOLD </a:t>
            </a:r>
            <a:r>
              <a:rPr lang="hu-HU" dirty="0" err="1" smtClean="0"/>
              <a:t>contrast</a:t>
            </a:r>
            <a:endParaRPr lang="hu-HU" dirty="0"/>
          </a:p>
        </p:txBody>
      </p:sp>
      <p:sp>
        <p:nvSpPr>
          <p:cNvPr id="4" name="Élőláb helye 3"/>
          <p:cNvSpPr>
            <a:spLocks noGrp="1"/>
          </p:cNvSpPr>
          <p:nvPr>
            <p:ph type="ftr" sz="quarter" idx="11"/>
          </p:nvPr>
        </p:nvSpPr>
        <p:spPr/>
        <p:txBody>
          <a:bodyPr/>
          <a:lstStyle/>
          <a:p>
            <a:r>
              <a:rPr lang="en-US" smtClean="0"/>
              <a:t>Modern imaging techniques in biology: Lecture 7</a:t>
            </a:r>
            <a:endParaRPr lang="hu-HU"/>
          </a:p>
        </p:txBody>
      </p:sp>
      <p:sp>
        <p:nvSpPr>
          <p:cNvPr id="5" name="Dia számának helye 4"/>
          <p:cNvSpPr>
            <a:spLocks noGrp="1"/>
          </p:cNvSpPr>
          <p:nvPr>
            <p:ph type="sldNum" sz="quarter" idx="12"/>
          </p:nvPr>
        </p:nvSpPr>
        <p:spPr/>
        <p:txBody>
          <a:bodyPr/>
          <a:lstStyle/>
          <a:p>
            <a:fld id="{14743E79-B6A9-41FD-AE33-C9F63F35A818}" type="slidenum">
              <a:rPr lang="hu-HU" smtClean="0"/>
              <a:t>9</a:t>
            </a:fld>
            <a:endParaRPr lang="hu-HU"/>
          </a:p>
        </p:txBody>
      </p:sp>
      <p:pic>
        <p:nvPicPr>
          <p:cNvPr id="4098" name="Picture 2" descr="http://mriquestions.com/uploads/3/4/5/7/34572113/5991244_ori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33290" y="1282956"/>
            <a:ext cx="5073537" cy="3939118"/>
          </a:xfrm>
          <a:prstGeom prst="rect">
            <a:avLst/>
          </a:prstGeom>
          <a:noFill/>
          <a:extLst>
            <a:ext uri="{909E8E84-426E-40DD-AFC4-6F175D3DCCD1}">
              <a14:hiddenFill xmlns:a14="http://schemas.microsoft.com/office/drawing/2010/main">
                <a:solidFill>
                  <a:srgbClr val="FFFFFF"/>
                </a:solidFill>
              </a14:hiddenFill>
            </a:ext>
          </a:extLst>
        </p:spPr>
      </p:pic>
      <p:sp>
        <p:nvSpPr>
          <p:cNvPr id="6" name="Téglalap 5"/>
          <p:cNvSpPr/>
          <p:nvPr/>
        </p:nvSpPr>
        <p:spPr>
          <a:xfrm>
            <a:off x="5922058" y="5327547"/>
            <a:ext cx="6096000" cy="923330"/>
          </a:xfrm>
          <a:prstGeom prst="rect">
            <a:avLst/>
          </a:prstGeom>
        </p:spPr>
        <p:txBody>
          <a:bodyPr>
            <a:spAutoFit/>
          </a:bodyPr>
          <a:lstStyle/>
          <a:p>
            <a:pPr algn="ctr"/>
            <a:r>
              <a:rPr lang="en-US" dirty="0">
                <a:latin typeface="Arial" panose="020B0604020202020204" pitchFamily="34" charset="0"/>
              </a:rPr>
              <a:t>Paramagnetic </a:t>
            </a:r>
            <a:r>
              <a:rPr lang="en-US" dirty="0" err="1">
                <a:latin typeface="Arial" panose="020B0604020202020204" pitchFamily="34" charset="0"/>
              </a:rPr>
              <a:t>deoxyhemoglobin</a:t>
            </a:r>
            <a:r>
              <a:rPr lang="en-US" dirty="0">
                <a:latin typeface="Arial" panose="020B0604020202020204" pitchFamily="34" charset="0"/>
              </a:rPr>
              <a:t> (D) confined to red blood cells causes a local field distortion in and around the vessel.</a:t>
            </a:r>
            <a:endParaRPr lang="hu-HU" dirty="0"/>
          </a:p>
        </p:txBody>
      </p:sp>
      <p:sp>
        <p:nvSpPr>
          <p:cNvPr id="7" name="Téglalap 6"/>
          <p:cNvSpPr/>
          <p:nvPr/>
        </p:nvSpPr>
        <p:spPr>
          <a:xfrm>
            <a:off x="301706" y="1426280"/>
            <a:ext cx="5794294" cy="3970318"/>
          </a:xfrm>
          <a:prstGeom prst="rect">
            <a:avLst/>
          </a:prstGeom>
        </p:spPr>
        <p:txBody>
          <a:bodyPr wrap="square">
            <a:spAutoFit/>
          </a:bodyPr>
          <a:lstStyle/>
          <a:p>
            <a:pPr algn="just"/>
            <a:r>
              <a:rPr lang="hu-HU" dirty="0" smtClean="0">
                <a:solidFill>
                  <a:srgbClr val="000000"/>
                </a:solidFill>
                <a:latin typeface="Arial" panose="020B0604020202020204" pitchFamily="34" charset="0"/>
              </a:rPr>
              <a:t>„</a:t>
            </a:r>
            <a:r>
              <a:rPr lang="en-US" dirty="0" smtClean="0">
                <a:solidFill>
                  <a:srgbClr val="000000"/>
                </a:solidFill>
                <a:latin typeface="Arial" panose="020B0604020202020204" pitchFamily="34" charset="0"/>
              </a:rPr>
              <a:t>The </a:t>
            </a:r>
            <a:r>
              <a:rPr lang="en-US" dirty="0">
                <a:solidFill>
                  <a:srgbClr val="000000"/>
                </a:solidFill>
                <a:latin typeface="Arial" panose="020B0604020202020204" pitchFamily="34" charset="0"/>
              </a:rPr>
              <a:t>presence of paramagnetic </a:t>
            </a:r>
            <a:r>
              <a:rPr lang="en-US" dirty="0" err="1">
                <a:solidFill>
                  <a:srgbClr val="000000"/>
                </a:solidFill>
                <a:latin typeface="Arial" panose="020B0604020202020204" pitchFamily="34" charset="0"/>
              </a:rPr>
              <a:t>deoxyhemoglobin</a:t>
            </a:r>
            <a:r>
              <a:rPr lang="en-US" dirty="0">
                <a:solidFill>
                  <a:srgbClr val="000000"/>
                </a:solidFill>
                <a:latin typeface="Arial" panose="020B0604020202020204" pitchFamily="34" charset="0"/>
              </a:rPr>
              <a:t> within red blood cells creates local magnetic field distortions (susceptibility gradients) in and around blood vessels. These local field disturbances cause nearby stationary and slowly moving spins to have different resonance frequencies and phase shifts. The resultant </a:t>
            </a:r>
            <a:r>
              <a:rPr lang="en-US" b="1" i="1" dirty="0" err="1">
                <a:solidFill>
                  <a:srgbClr val="000000"/>
                </a:solidFill>
                <a:latin typeface="Arial" panose="020B0604020202020204" pitchFamily="34" charset="0"/>
              </a:rPr>
              <a:t>intravoxel</a:t>
            </a:r>
            <a:r>
              <a:rPr lang="en-US" b="1" i="1" dirty="0">
                <a:solidFill>
                  <a:srgbClr val="000000"/>
                </a:solidFill>
                <a:latin typeface="Arial" panose="020B0604020202020204" pitchFamily="34" charset="0"/>
              </a:rPr>
              <a:t> dephasing</a:t>
            </a:r>
            <a:r>
              <a:rPr lang="en-US" dirty="0">
                <a:solidFill>
                  <a:srgbClr val="000000"/>
                </a:solidFill>
                <a:latin typeface="Arial" panose="020B0604020202020204" pitchFamily="34" charset="0"/>
              </a:rPr>
              <a:t> is a classic T2*-shortening effect most prominent near larger veins and accentuated by use of GRE sequences with echo times (</a:t>
            </a:r>
            <a:r>
              <a:rPr lang="en-US" i="1" dirty="0">
                <a:solidFill>
                  <a:srgbClr val="000000"/>
                </a:solidFill>
                <a:latin typeface="Arial" panose="020B0604020202020204" pitchFamily="34" charset="0"/>
              </a:rPr>
              <a:t>TEs</a:t>
            </a:r>
            <a:r>
              <a:rPr lang="en-US" dirty="0">
                <a:solidFill>
                  <a:srgbClr val="000000"/>
                </a:solidFill>
                <a:latin typeface="Arial" panose="020B0604020202020204" pitchFamily="34" charset="0"/>
              </a:rPr>
              <a:t>) close to T2*. The effect scales linearly with field strength (</a:t>
            </a:r>
            <a:r>
              <a:rPr lang="en-US" i="1" dirty="0">
                <a:solidFill>
                  <a:srgbClr val="000000"/>
                </a:solidFill>
                <a:latin typeface="Arial" panose="020B0604020202020204" pitchFamily="34" charset="0"/>
              </a:rPr>
              <a:t>Bo</a:t>
            </a:r>
            <a:r>
              <a:rPr lang="en-US" dirty="0">
                <a:solidFill>
                  <a:srgbClr val="000000"/>
                </a:solidFill>
                <a:latin typeface="Arial" panose="020B0604020202020204" pitchFamily="34" charset="0"/>
              </a:rPr>
              <a:t>) and is the dominant mechanism for BOLD contrast at 1.5T</a:t>
            </a:r>
            <a:r>
              <a:rPr lang="en-US" dirty="0" smtClean="0">
                <a:solidFill>
                  <a:srgbClr val="000000"/>
                </a:solidFill>
                <a:latin typeface="Arial" panose="020B0604020202020204" pitchFamily="34" charset="0"/>
              </a:rPr>
              <a:t>.</a:t>
            </a:r>
            <a:r>
              <a:rPr lang="hu-HU" dirty="0" smtClean="0">
                <a:solidFill>
                  <a:srgbClr val="000000"/>
                </a:solidFill>
                <a:latin typeface="Arial" panose="020B0604020202020204" pitchFamily="34" charset="0"/>
              </a:rPr>
              <a:t>”</a:t>
            </a:r>
          </a:p>
          <a:p>
            <a:pPr algn="just"/>
            <a:endParaRPr lang="hu-HU" dirty="0">
              <a:solidFill>
                <a:srgbClr val="000000"/>
              </a:solidFill>
              <a:latin typeface="Arial" panose="020B0604020202020204" pitchFamily="34" charset="0"/>
            </a:endParaRPr>
          </a:p>
          <a:p>
            <a:pPr algn="ctr"/>
            <a:r>
              <a:rPr lang="hu-HU" dirty="0"/>
              <a:t>http://mriquestions.com/bold-contrast.html</a:t>
            </a:r>
          </a:p>
        </p:txBody>
      </p:sp>
    </p:spTree>
    <p:extLst>
      <p:ext uri="{BB962C8B-B14F-4D97-AF65-F5344CB8AC3E}">
        <p14:creationId xmlns:p14="http://schemas.microsoft.com/office/powerpoint/2010/main" val="3916634123"/>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3434</TotalTime>
  <Words>838</Words>
  <Application>Microsoft Office PowerPoint</Application>
  <PresentationFormat>Szélesvásznú</PresentationFormat>
  <Paragraphs>103</Paragraphs>
  <Slides>13</Slides>
  <Notes>0</Notes>
  <HiddenSlides>0</HiddenSlides>
  <MMClips>1</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13</vt:i4>
      </vt:variant>
    </vt:vector>
  </HeadingPairs>
  <TitlesOfParts>
    <vt:vector size="19" baseType="lpstr">
      <vt:lpstr>Arial</vt:lpstr>
      <vt:lpstr>Calibri</vt:lpstr>
      <vt:lpstr>Calibri Light</vt:lpstr>
      <vt:lpstr>Cambria Math</vt:lpstr>
      <vt:lpstr>Open Sans</vt:lpstr>
      <vt:lpstr>Office-téma</vt:lpstr>
      <vt:lpstr>Modern imaging techniques in biology</vt:lpstr>
      <vt:lpstr>MRI thematics</vt:lpstr>
      <vt:lpstr>fMRI pros and cons</vt:lpstr>
      <vt:lpstr>Movie reconstruction from human brain activity using fMRI </vt:lpstr>
      <vt:lpstr>T1 vs T2/T2* weigthed images</vt:lpstr>
      <vt:lpstr>fMRI: functional MRI</vt:lpstr>
      <vt:lpstr>MRI can measure</vt:lpstr>
      <vt:lpstr>BOLD-contrast: Blood oxigenation level dependent contrast</vt:lpstr>
      <vt:lpstr>Origin of BOLD contrast</vt:lpstr>
      <vt:lpstr>BOLD contrast: T2 and T2*</vt:lpstr>
      <vt:lpstr>Echo-planar imaging (EPI): MRI in a fraction of a second</vt:lpstr>
      <vt:lpstr>Echo-planar imaging (EPI)</vt:lpstr>
      <vt:lpstr>Gradient echo (GE) versus spin echo (SE)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imaging techniques in biology</dc:title>
  <dc:creator>Balint</dc:creator>
  <cp:lastModifiedBy>Balint</cp:lastModifiedBy>
  <cp:revision>376</cp:revision>
  <dcterms:created xsi:type="dcterms:W3CDTF">2017-09-11T08:21:36Z</dcterms:created>
  <dcterms:modified xsi:type="dcterms:W3CDTF">2017-11-09T12:00:52Z</dcterms:modified>
</cp:coreProperties>
</file>