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90" autoAdjust="0"/>
  </p:normalViewPr>
  <p:slideViewPr>
    <p:cSldViewPr snapToGrid="0">
      <p:cViewPr varScale="1">
        <p:scale>
          <a:sx n="72" d="100"/>
          <a:sy n="72" d="100"/>
        </p:scale>
        <p:origin x="53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BCCE-FABB-40D0-B62C-CAD695CA62D0}" type="datetimeFigureOut">
              <a:rPr lang="hu-HU" smtClean="0"/>
              <a:t>2017. 11. 05.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C0E-6635-45D0-94E9-45AB53E49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8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03A29-C74C-4EF0-9984-98DDE16E7F5F}" type="datetime1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4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FAD0-9894-4596-8020-27CB0F62F2C0}" type="datetime1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3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970D7-CE2F-4851-87BB-BAFAB6A855E4}" type="datetime1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1EF8C-FF3E-4CBC-9E7E-27E6B799E597}" type="datetime1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8C9F-58FA-487F-A83A-E2BB245C3271}" type="datetime1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8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4A8D-557B-47A0-A0A7-8BB1A44E6B20}" type="datetime1">
              <a:rPr lang="hu-HU" smtClean="0"/>
              <a:t>2017. 11. 05.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9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0B45-B31B-4CAC-B4FD-8599E3FA4B6C}" type="datetime1">
              <a:rPr lang="hu-HU" smtClean="0"/>
              <a:t>2017. 11. 05.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C5B4-489B-4C63-A736-5D6372EA5B4E}" type="datetime1">
              <a:rPr lang="hu-HU" smtClean="0"/>
              <a:t>2017. 11. 05.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B8877-AF72-4FE1-9989-EFB3CC05A10A}" type="datetime1">
              <a:rPr lang="hu-HU" smtClean="0"/>
              <a:t>2017. 11. 05.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0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956D-B9A2-462D-919E-699677222BB8}" type="datetime1">
              <a:rPr lang="hu-HU" smtClean="0"/>
              <a:t>2017. 11. 05.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9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8B19B-E24E-440B-AAA0-FC6CC6C5D3D6}" type="datetime1">
              <a:rPr lang="hu-HU" smtClean="0"/>
              <a:t>2017. 11. 05.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8344-F376-46E0-9DD8-DF51BE232481}" type="datetime1">
              <a:rPr lang="hu-HU" smtClean="0"/>
              <a:t>2017. 11. 05.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1423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imaging techniques in biology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8650" y="3067585"/>
            <a:ext cx="4654550" cy="1655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physical background of medical </a:t>
            </a:r>
            <a:r>
              <a:rPr lang="en-US" dirty="0" err="1" smtClean="0">
                <a:solidFill>
                  <a:srgbClr val="FF0000"/>
                </a:solidFill>
              </a:rPr>
              <a:t>tomographies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Lecture</a:t>
            </a:r>
            <a:r>
              <a:rPr lang="hu-HU" dirty="0" smtClean="0"/>
              <a:t> </a:t>
            </a:r>
            <a:r>
              <a:rPr lang="hu-HU" dirty="0" smtClean="0"/>
              <a:t>6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Modern imaging techniques in biology: Lecture </a:t>
            </a:r>
            <a:r>
              <a:rPr lang="hu-HU" dirty="0" smtClean="0"/>
              <a:t>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</a:t>
            </a:fld>
            <a:endParaRPr lang="hu-HU"/>
          </a:p>
        </p:txBody>
      </p:sp>
      <p:pic>
        <p:nvPicPr>
          <p:cNvPr id="2050" name="Picture 2" descr="Képtalálat a következőre: „mri ag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844" y="2153713"/>
            <a:ext cx="3950767" cy="39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/>
          <a:lstStyle/>
          <a:p>
            <a:pPr algn="ctr"/>
            <a:r>
              <a:rPr lang="hu-HU" dirty="0" err="1" smtClean="0"/>
              <a:t>T</a:t>
            </a:r>
            <a:r>
              <a:rPr lang="hu-HU" baseline="-25000" dirty="0" err="1" smtClean="0"/>
              <a:t>r</a:t>
            </a:r>
            <a:r>
              <a:rPr lang="hu-HU" dirty="0" smtClean="0"/>
              <a:t> </a:t>
            </a:r>
            <a:r>
              <a:rPr lang="hu-HU" dirty="0" err="1" smtClean="0"/>
              <a:t>setting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invert</a:t>
            </a:r>
            <a:r>
              <a:rPr lang="hu-HU" dirty="0" smtClean="0"/>
              <a:t> image </a:t>
            </a:r>
            <a:r>
              <a:rPr lang="hu-HU" dirty="0" err="1" smtClean="0"/>
              <a:t>contrast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63" y="1664597"/>
            <a:ext cx="74009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96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79595"/>
            <a:ext cx="10515600" cy="748058"/>
          </a:xfrm>
        </p:spPr>
        <p:txBody>
          <a:bodyPr/>
          <a:lstStyle/>
          <a:p>
            <a:pPr algn="ctr"/>
            <a:r>
              <a:rPr lang="hu-HU" dirty="0" err="1"/>
              <a:t>T</a:t>
            </a:r>
            <a:r>
              <a:rPr lang="hu-HU" baseline="-25000" dirty="0" err="1"/>
              <a:t>r</a:t>
            </a:r>
            <a:r>
              <a:rPr lang="hu-HU" dirty="0"/>
              <a:t> </a:t>
            </a:r>
            <a:r>
              <a:rPr lang="hu-HU" dirty="0" err="1"/>
              <a:t>setting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invert</a:t>
            </a:r>
            <a:r>
              <a:rPr lang="hu-HU" dirty="0"/>
              <a:t> image </a:t>
            </a:r>
            <a:r>
              <a:rPr lang="hu-HU" dirty="0" err="1"/>
              <a:t>contrast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11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79" y="911975"/>
            <a:ext cx="5715695" cy="41822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68" y="911975"/>
            <a:ext cx="5742553" cy="4177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6364" y="5018877"/>
            <a:ext cx="7679221" cy="13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866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Flow in MRI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314738" y="1295538"/>
                <a:ext cx="5118652" cy="49727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Flow </a:t>
                </a:r>
                <a:r>
                  <a:rPr lang="hu-HU" b="1" dirty="0" err="1" smtClean="0"/>
                  <a:t>perpendicular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excited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slice</a:t>
                </a:r>
                <a:r>
                  <a:rPr lang="hu-HU" dirty="0" smtClean="0"/>
                  <a:t>: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i="1" baseline="-2500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hu-HU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u-HU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:r>
                  <a:rPr lang="hu-HU" i="1" dirty="0" smtClean="0"/>
                  <a:t>v</a:t>
                </a:r>
                <a:r>
                  <a:rPr lang="hu-HU" dirty="0" smtClean="0"/>
                  <a:t>: flow </a:t>
                </a:r>
                <a:r>
                  <a:rPr lang="hu-HU" dirty="0" err="1" smtClean="0"/>
                  <a:t>velocity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perpendicular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excited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slice</a:t>
                </a:r>
                <a:r>
                  <a:rPr lang="hu-HU" dirty="0" smtClean="0"/>
                  <a:t>. d: </a:t>
                </a:r>
                <a:r>
                  <a:rPr lang="hu-HU" dirty="0" err="1" smtClean="0"/>
                  <a:t>slice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thickness</a:t>
                </a:r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738" y="1295538"/>
                <a:ext cx="5118652" cy="4972739"/>
              </a:xfrm>
              <a:blipFill>
                <a:blip r:embed="rId2"/>
                <a:stretch>
                  <a:fillRect l="-2503" t="-2086" r="-131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7" y="1227643"/>
            <a:ext cx="6133865" cy="491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11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27174" cy="701675"/>
          </a:xfrm>
        </p:spPr>
        <p:txBody>
          <a:bodyPr/>
          <a:lstStyle/>
          <a:p>
            <a:r>
              <a:rPr lang="hu-HU" dirty="0"/>
              <a:t>Flow in MRI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453887" y="1361799"/>
                <a:ext cx="4674704" cy="4351338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hu-HU" dirty="0" smtClean="0"/>
                  <a:t>In </a:t>
                </a:r>
                <a:r>
                  <a:rPr lang="hu-HU" dirty="0" err="1" smtClean="0"/>
                  <a:t>case</a:t>
                </a:r>
                <a:r>
                  <a:rPr lang="hu-HU" dirty="0" smtClean="0"/>
                  <a:t> of </a:t>
                </a:r>
                <a:r>
                  <a:rPr lang="hu-HU" b="1" dirty="0" err="1"/>
                  <a:t>l</a:t>
                </a:r>
                <a:r>
                  <a:rPr lang="hu-HU" b="1" dirty="0" err="1" smtClean="0"/>
                  <a:t>aminar</a:t>
                </a:r>
                <a:r>
                  <a:rPr lang="hu-HU" b="1" dirty="0" smtClean="0"/>
                  <a:t> flow </a:t>
                </a:r>
                <a:r>
                  <a:rPr lang="hu-HU" b="1" dirty="0" err="1" smtClean="0"/>
                  <a:t>within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the</a:t>
                </a:r>
                <a:r>
                  <a:rPr lang="hu-HU" b="1" dirty="0" smtClean="0"/>
                  <a:t> </a:t>
                </a:r>
                <a:r>
                  <a:rPr lang="hu-HU" b="1" dirty="0" err="1" smtClean="0"/>
                  <a:t>slice</a:t>
                </a:r>
                <a:r>
                  <a:rPr lang="hu-HU" dirty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phase</a:t>
                </a:r>
                <a:r>
                  <a:rPr lang="hu-HU" dirty="0" smtClean="0"/>
                  <a:t> shift </a:t>
                </a:r>
                <a:r>
                  <a:rPr lang="hu-HU" dirty="0" err="1" smtClean="0"/>
                  <a:t>caused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by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imaging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field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gradient</a:t>
                </a:r>
                <a:r>
                  <a:rPr lang="hu-HU" dirty="0" smtClean="0"/>
                  <a:t> (</a:t>
                </a:r>
                <a:r>
                  <a:rPr lang="hu-HU" i="1" dirty="0" smtClean="0"/>
                  <a:t>G</a:t>
                </a:r>
                <a:r>
                  <a:rPr lang="hu-HU" dirty="0" smtClean="0"/>
                  <a:t>) is: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u-HU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num>
                            <m:den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𝐺𝑣𝑑𝑡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𝐺𝑣</m:t>
                      </m:r>
                      <m:f>
                        <m:f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u-H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hu-HU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err="1" smtClean="0"/>
                  <a:t>Noninvasive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angiography</a:t>
                </a:r>
                <a:r>
                  <a:rPr lang="hu-HU" dirty="0" smtClean="0"/>
                  <a:t> of </a:t>
                </a:r>
                <a:r>
                  <a:rPr lang="hu-HU" dirty="0" err="1" smtClean="0"/>
                  <a:t>large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vessels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can</a:t>
                </a:r>
                <a:r>
                  <a:rPr lang="hu-HU" dirty="0" smtClean="0"/>
                  <a:t> be </a:t>
                </a:r>
                <a:r>
                  <a:rPr lang="hu-HU" dirty="0" err="1" smtClean="0"/>
                  <a:t>carried</a:t>
                </a:r>
                <a:r>
                  <a:rPr lang="hu-HU" dirty="0" smtClean="0"/>
                  <a:t> out.</a:t>
                </a: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887" y="1361799"/>
                <a:ext cx="4674704" cy="4351338"/>
              </a:xfrm>
              <a:blipFill>
                <a:blip r:embed="rId2"/>
                <a:stretch>
                  <a:fillRect l="-2347" t="-2101" r="-1043" b="-15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13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12" y="365125"/>
            <a:ext cx="6058831" cy="578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61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19961"/>
            <a:ext cx="10515600" cy="764593"/>
          </a:xfrm>
        </p:spPr>
        <p:txBody>
          <a:bodyPr/>
          <a:lstStyle/>
          <a:p>
            <a:pPr algn="ctr"/>
            <a:r>
              <a:rPr lang="hu-HU" dirty="0" err="1" smtClean="0"/>
              <a:t>Arteries</a:t>
            </a:r>
            <a:r>
              <a:rPr lang="hu-HU" dirty="0" smtClean="0"/>
              <a:t> in </a:t>
            </a:r>
            <a:r>
              <a:rPr lang="hu-HU" dirty="0" err="1" smtClean="0"/>
              <a:t>the</a:t>
            </a:r>
            <a:r>
              <a:rPr lang="hu-HU" dirty="0" smtClean="0"/>
              <a:t> MR image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14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3" y="799537"/>
            <a:ext cx="5907570" cy="43107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255" y="783885"/>
            <a:ext cx="6014745" cy="43420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925" y="5025265"/>
            <a:ext cx="805815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4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25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r>
              <a:rPr lang="hu-HU" dirty="0" smtClean="0"/>
              <a:t> </a:t>
            </a:r>
            <a:r>
              <a:rPr lang="hu-HU" dirty="0" err="1" smtClean="0"/>
              <a:t>thematics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3822" y="1592331"/>
            <a:ext cx="6680752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Microscopic and macroscopic magnetization. The Bloch equation.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 </a:t>
            </a:r>
            <a:r>
              <a:rPr lang="en-US" dirty="0" smtClean="0"/>
              <a:t>relaxation times.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resonance. 90° pulse. FID: free induction decay. Effective T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method for determining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1</a:t>
            </a:r>
            <a:r>
              <a:rPr lang="en-US" dirty="0" smtClean="0"/>
              <a:t>. Spin echo. Magnetic resonance spectroscopy.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Imaging. Selective excitation and </a:t>
            </a:r>
            <a:r>
              <a:rPr lang="en-US" dirty="0" smtClean="0">
                <a:solidFill>
                  <a:srgbClr val="FF0000"/>
                </a:solidFill>
              </a:rPr>
              <a:t>read out of a slice.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Pulse sequences and contrast. Flow in MRI.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fMRI. BOLD. Echo planar imaging (EPI). Spin echo (SE) and gradient echo (GE) for fast imaging.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64459" y="239764"/>
            <a:ext cx="10515600" cy="962230"/>
          </a:xfrm>
        </p:spPr>
        <p:txBody>
          <a:bodyPr/>
          <a:lstStyle/>
          <a:p>
            <a:pPr algn="ctr"/>
            <a:r>
              <a:rPr lang="hu-HU" dirty="0" err="1" smtClean="0"/>
              <a:t>Imaging</a:t>
            </a:r>
            <a:r>
              <a:rPr lang="hu-HU" dirty="0" smtClean="0"/>
              <a:t>: </a:t>
            </a:r>
            <a:r>
              <a:rPr lang="hu-HU" dirty="0" err="1" smtClean="0"/>
              <a:t>read</a:t>
            </a:r>
            <a:r>
              <a:rPr lang="hu-HU" dirty="0" smtClean="0"/>
              <a:t> out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slice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8470"/>
                <a:ext cx="10515600" cy="483849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hu-HU" sz="2400" dirty="0" smtClean="0"/>
                  <a:t>The </a:t>
                </a:r>
                <a:r>
                  <a:rPr lang="hu-HU" sz="2400" dirty="0" err="1" smtClean="0"/>
                  <a:t>slice</a:t>
                </a:r>
                <a:r>
                  <a:rPr lang="hu-HU" sz="2400" dirty="0" smtClean="0"/>
                  <a:t> is </a:t>
                </a:r>
                <a:r>
                  <a:rPr lang="hu-HU" sz="2400" dirty="0" err="1" smtClean="0"/>
                  <a:t>already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excited</a:t>
                </a:r>
                <a:r>
                  <a:rPr lang="hu-HU" sz="2400" dirty="0" smtClean="0"/>
                  <a:t> </a:t>
                </a:r>
                <a:r>
                  <a:rPr lang="hu-HU" sz="2400" i="1" dirty="0" err="1" smtClean="0"/>
                  <a:t>selectively</a:t>
                </a:r>
                <a:r>
                  <a:rPr lang="hu-HU" sz="2400" i="1" dirty="0" smtClean="0"/>
                  <a:t> </a:t>
                </a:r>
                <a:r>
                  <a:rPr lang="hu-HU" sz="2400" i="1" dirty="0" err="1" smtClean="0"/>
                  <a:t>using</a:t>
                </a:r>
                <a:r>
                  <a:rPr lang="hu-HU" sz="2400" i="1" dirty="0" smtClean="0"/>
                  <a:t> </a:t>
                </a:r>
              </a:p>
              <a:p>
                <a:pPr marL="0" indent="0" algn="just">
                  <a:buNone/>
                </a:pPr>
                <a:endParaRPr lang="hu-HU" sz="24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hu-HU" sz="2400" b="0" i="1" baseline="-2500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hu-HU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𝐵𝑧</m:t>
                          </m:r>
                        </m:num>
                        <m:den>
                          <m:r>
                            <a:rPr lang="hu-HU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hu-HU" sz="2400" i="1" dirty="0" smtClean="0"/>
              </a:p>
              <a:p>
                <a:pPr marL="0" indent="0" algn="ctr">
                  <a:buNone/>
                </a:pPr>
                <a:r>
                  <a:rPr lang="hu-HU" sz="2600" i="1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hu-HU" sz="2400" i="1" dirty="0" err="1" smtClean="0"/>
                  <a:t>other</a:t>
                </a:r>
                <a:r>
                  <a:rPr lang="hu-HU" sz="2400" i="1" dirty="0" smtClean="0"/>
                  <a:t> </a:t>
                </a:r>
                <a:r>
                  <a:rPr lang="hu-HU" sz="2400" i="1" dirty="0" err="1" smtClean="0"/>
                  <a:t>slices</a:t>
                </a:r>
                <a:r>
                  <a:rPr lang="hu-HU" sz="2400" i="1" dirty="0" smtClean="0"/>
                  <a:t> </a:t>
                </a:r>
                <a:r>
                  <a:rPr lang="hu-HU" sz="2400" i="1" dirty="0" err="1" smtClean="0"/>
                  <a:t>are</a:t>
                </a:r>
                <a:r>
                  <a:rPr lang="hu-HU" sz="2400" i="1" dirty="0" smtClean="0"/>
                  <a:t> </a:t>
                </a:r>
                <a:r>
                  <a:rPr lang="hu-HU" sz="2400" i="1" dirty="0" err="1" smtClean="0"/>
                  <a:t>not</a:t>
                </a:r>
                <a:r>
                  <a:rPr lang="hu-HU" sz="2400" i="1" dirty="0" smtClean="0"/>
                  <a:t> </a:t>
                </a:r>
                <a:r>
                  <a:rPr lang="hu-HU" sz="2400" i="1" dirty="0" err="1" smtClean="0"/>
                  <a:t>excited</a:t>
                </a:r>
                <a:r>
                  <a:rPr lang="hu-HU" sz="2400" dirty="0" smtClean="0"/>
                  <a:t>. A </a:t>
                </a:r>
                <a:r>
                  <a:rPr lang="hu-HU" sz="2400" b="1" dirty="0" err="1" smtClean="0"/>
                  <a:t>new</a:t>
                </a:r>
                <a:r>
                  <a:rPr lang="hu-HU" sz="2400" b="1" dirty="0" smtClean="0"/>
                  <a:t> </a:t>
                </a:r>
                <a:r>
                  <a:rPr lang="hu-HU" sz="2400" b="1" dirty="0" err="1" smtClean="0"/>
                  <a:t>magnetic</a:t>
                </a:r>
                <a:r>
                  <a:rPr lang="hu-HU" sz="2400" b="1" dirty="0" smtClean="0"/>
                  <a:t> </a:t>
                </a:r>
                <a:r>
                  <a:rPr lang="hu-HU" sz="2400" b="1" dirty="0" err="1" smtClean="0"/>
                  <a:t>field</a:t>
                </a:r>
                <a:r>
                  <a:rPr lang="hu-HU" sz="2400" b="1" dirty="0" smtClean="0"/>
                  <a:t> </a:t>
                </a:r>
                <a:r>
                  <a:rPr lang="hu-HU" sz="2400" b="1" dirty="0" err="1" smtClean="0"/>
                  <a:t>gradient</a:t>
                </a:r>
                <a:r>
                  <a:rPr lang="hu-HU" sz="2400" b="1" dirty="0" smtClean="0"/>
                  <a:t> </a:t>
                </a:r>
                <a:r>
                  <a:rPr lang="hu-HU" sz="2400" dirty="0" smtClean="0"/>
                  <a:t>is </a:t>
                </a:r>
                <a:r>
                  <a:rPr lang="hu-HU" sz="2400" dirty="0" err="1" smtClean="0"/>
                  <a:t>switched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on</a:t>
                </a:r>
                <a:r>
                  <a:rPr lang="hu-HU" sz="2400" dirty="0" smtClean="0"/>
                  <a:t> in </a:t>
                </a:r>
                <a:r>
                  <a:rPr lang="hu-HU" sz="2400" dirty="0" err="1" smtClean="0"/>
                  <a:t>the</a:t>
                </a:r>
                <a:r>
                  <a:rPr lang="hu-HU" sz="2400" dirty="0" smtClean="0"/>
                  <a:t> xy </a:t>
                </a:r>
                <a:r>
                  <a:rPr lang="hu-HU" sz="2400" dirty="0" err="1" smtClean="0"/>
                  <a:t>direction</a:t>
                </a:r>
                <a:r>
                  <a:rPr lang="hu-HU" sz="2400" dirty="0" smtClean="0"/>
                  <a:t>: (</a:t>
                </a:r>
                <a:r>
                  <a:rPr lang="hu-HU" sz="2400" dirty="0" err="1" smtClean="0"/>
                  <a:t>G</a:t>
                </a:r>
                <a:r>
                  <a:rPr lang="hu-HU" sz="2400" baseline="-25000" dirty="0" err="1" smtClean="0"/>
                  <a:t>x</a:t>
                </a:r>
                <a:r>
                  <a:rPr lang="hu-HU" sz="2400" dirty="0" err="1" smtClean="0"/>
                  <a:t>,G</a:t>
                </a:r>
                <a:r>
                  <a:rPr lang="hu-HU" sz="2400" baseline="-25000" dirty="0" err="1" smtClean="0"/>
                  <a:t>y</a:t>
                </a:r>
                <a:r>
                  <a:rPr lang="hu-HU" sz="2400" dirty="0" smtClean="0"/>
                  <a:t>) in </a:t>
                </a:r>
                <a:r>
                  <a:rPr lang="hu-HU" sz="2400" dirty="0" err="1" smtClean="0"/>
                  <a:t>order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to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code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the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spatial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information</a:t>
                </a:r>
                <a:r>
                  <a:rPr lang="hu-HU" sz="2400" dirty="0" smtClean="0"/>
                  <a:t> in </a:t>
                </a:r>
                <a:r>
                  <a:rPr lang="hu-HU" sz="2400" dirty="0" err="1" smtClean="0"/>
                  <a:t>the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Larmor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frequency</a:t>
                </a:r>
                <a:r>
                  <a:rPr lang="hu-HU" sz="2400" dirty="0" smtClean="0"/>
                  <a:t>: </a:t>
                </a:r>
              </a:p>
              <a:p>
                <a:pPr marL="0" indent="0" algn="just">
                  <a:buNone/>
                </a:pPr>
                <a:endParaRPr lang="hu-HU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hu-HU" sz="2400" b="0" i="1" baseline="-2500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u-HU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𝐵𝑧</m:t>
                          </m:r>
                        </m:num>
                        <m:den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  <a:p>
                <a:pPr marL="0" indent="0">
                  <a:buNone/>
                </a:pPr>
                <a:endParaRPr lang="hu-HU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hu-HU" sz="2400" b="0" i="1" baseline="-250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u-HU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𝐵𝑧</m:t>
                          </m:r>
                        </m:num>
                        <m:den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hu-HU" sz="2400" b="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8470"/>
                <a:ext cx="10515600" cy="4838493"/>
              </a:xfrm>
              <a:blipFill>
                <a:blip r:embed="rId2"/>
                <a:stretch>
                  <a:fillRect l="-928" t="-2396" r="-87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39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817" y="232605"/>
            <a:ext cx="10515600" cy="860218"/>
          </a:xfrm>
        </p:spPr>
        <p:txBody>
          <a:bodyPr/>
          <a:lstStyle/>
          <a:p>
            <a:pPr algn="ctr"/>
            <a:r>
              <a:rPr lang="hu-HU" b="1" dirty="0" smtClean="0"/>
              <a:t>k</a:t>
            </a:r>
            <a:r>
              <a:rPr lang="hu-HU" dirty="0" smtClean="0"/>
              <a:t> </a:t>
            </a:r>
            <a:r>
              <a:rPr lang="hu-HU" dirty="0" err="1" smtClean="0"/>
              <a:t>vector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4730"/>
                <a:ext cx="10515600" cy="4772233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𝐺𝑥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𝐺𝑦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, 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err="1" smtClean="0"/>
                  <a:t>where</a:t>
                </a:r>
                <a:r>
                  <a:rPr lang="hu-HU" dirty="0" smtClean="0"/>
                  <a:t> </a:t>
                </a:r>
                <a:r>
                  <a:rPr lang="hu-HU" i="1" dirty="0" smtClean="0"/>
                  <a:t>t</a:t>
                </a:r>
                <a:r>
                  <a:rPr lang="hu-HU" dirty="0" smtClean="0"/>
                  <a:t> is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temporal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length</a:t>
                </a:r>
                <a:r>
                  <a:rPr lang="hu-HU" dirty="0" smtClean="0"/>
                  <a:t> (duration) 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gradient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field</a:t>
                </a:r>
                <a:endParaRPr lang="hu-HU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b="0" i="1" baseline="-250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𝑡𝐺𝑥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u-HU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hu-HU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, </a:t>
                </a:r>
                <a:r>
                  <a:rPr lang="hu-HU" b="1" dirty="0" smtClean="0"/>
                  <a:t>x is </a:t>
                </a:r>
                <a:r>
                  <a:rPr lang="hu-HU" b="1" dirty="0" err="1" smtClean="0"/>
                  <a:t>coded</a:t>
                </a:r>
                <a:r>
                  <a:rPr lang="hu-HU" b="1" dirty="0" smtClean="0"/>
                  <a:t> in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/>
                  <a:t> </a:t>
                </a:r>
                <a:endParaRPr lang="hu-HU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hu-HU" b="0" i="1" baseline="-2500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𝑡𝐺𝑦𝑦</m:t>
                    </m:r>
                    <m:r>
                      <a:rPr lang="hu-HU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𝐵𝑦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dirty="0" smtClean="0"/>
                  <a:t>, </a:t>
                </a:r>
                <a:r>
                  <a:rPr lang="hu-HU" b="1" dirty="0" smtClean="0"/>
                  <a:t>y is </a:t>
                </a:r>
                <a:r>
                  <a:rPr lang="hu-HU" b="1" dirty="0" err="1" smtClean="0"/>
                  <a:t>coded</a:t>
                </a:r>
                <a:r>
                  <a:rPr lang="hu-HU" b="1" dirty="0" smtClean="0"/>
                  <a:t> in </a:t>
                </a:r>
                <a14:m>
                  <m:oMath xmlns:m="http://schemas.openxmlformats.org/officeDocument/2006/math"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</m:t>
                    </m:r>
                    <m:r>
                      <a:rPr lang="hu-HU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b="1" dirty="0"/>
                  <a:t> </a:t>
                </a:r>
                <a:endParaRPr lang="hu-HU" b="1" dirty="0" smtClean="0"/>
              </a:p>
              <a:p>
                <a:pPr marL="0" indent="0">
                  <a:buNone/>
                </a:pPr>
                <a:endParaRPr lang="hu-H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hu-HU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hu-HU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u-HU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hu-HU" dirty="0" smtClean="0"/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hu-HU" dirty="0" smtClean="0"/>
                  <a:t>The </a:t>
                </a:r>
                <a:r>
                  <a:rPr lang="hu-HU" dirty="0" err="1" smtClean="0"/>
                  <a:t>scalar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product</a:t>
                </a:r>
                <a:r>
                  <a:rPr lang="hu-HU" dirty="0" smtClean="0"/>
                  <a:t> of </a:t>
                </a:r>
                <a:r>
                  <a:rPr lang="hu-HU" b="1" i="1" dirty="0" smtClean="0"/>
                  <a:t>k</a:t>
                </a:r>
                <a:r>
                  <a:rPr lang="hu-HU" dirty="0" smtClean="0"/>
                  <a:t> and </a:t>
                </a:r>
                <a:r>
                  <a:rPr lang="hu-HU" b="1" i="1" dirty="0" smtClean="0"/>
                  <a:t>(</a:t>
                </a:r>
                <a:r>
                  <a:rPr lang="hu-HU" b="1" i="1" dirty="0" err="1" smtClean="0"/>
                  <a:t>x,y</a:t>
                </a:r>
                <a:r>
                  <a:rPr lang="hu-HU" b="1" i="1" dirty="0" smtClean="0"/>
                  <a:t>) </a:t>
                </a:r>
                <a:r>
                  <a:rPr lang="hu-HU" dirty="0" err="1" smtClean="0"/>
                  <a:t>gives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total</a:t>
                </a:r>
                <a:r>
                  <a:rPr lang="hu-HU" dirty="0" smtClean="0"/>
                  <a:t> </a:t>
                </a:r>
                <a:r>
                  <a:rPr lang="hu-HU" b="1" dirty="0" err="1" smtClean="0"/>
                  <a:t>phase</a:t>
                </a:r>
                <a:r>
                  <a:rPr lang="hu-HU" b="1" dirty="0" smtClean="0"/>
                  <a:t> shift </a:t>
                </a:r>
                <a14:m>
                  <m:oMath xmlns:m="http://schemas.openxmlformats.org/officeDocument/2006/math">
                    <m:r>
                      <a:rPr lang="hu-HU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hu-HU" i="1" dirty="0"/>
              </a:p>
              <a:p>
                <a:pPr marL="0" indent="0">
                  <a:buNone/>
                </a:pPr>
                <a:r>
                  <a:rPr lang="hu-HU" dirty="0" smtClean="0"/>
                  <a:t>of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rotating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spins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4730"/>
                <a:ext cx="10515600" cy="4772233"/>
              </a:xfrm>
              <a:blipFill>
                <a:blip r:embed="rId2"/>
                <a:stretch>
                  <a:fillRect l="-1043" t="-319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5711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Measured</a:t>
            </a:r>
            <a:r>
              <a:rPr lang="hu-HU" dirty="0" smtClean="0"/>
              <a:t> </a:t>
            </a:r>
            <a:r>
              <a:rPr lang="hu-HU" dirty="0" err="1" smtClean="0"/>
              <a:t>signal</a:t>
            </a:r>
            <a:r>
              <a:rPr lang="hu-HU" dirty="0" smtClean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coding</a:t>
            </a:r>
            <a:endParaRPr lang="hu-H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1769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b="0" dirty="0" smtClean="0"/>
                  <a:t>We </a:t>
                </a:r>
                <a:r>
                  <a:rPr lang="hu-HU" b="0" dirty="0" err="1" smtClean="0"/>
                  <a:t>measure</a:t>
                </a:r>
                <a:r>
                  <a:rPr lang="hu-HU" b="0" dirty="0" smtClean="0"/>
                  <a:t> </a:t>
                </a:r>
                <a:r>
                  <a:rPr lang="hu-HU" b="0" dirty="0" err="1" smtClean="0"/>
                  <a:t>the</a:t>
                </a:r>
                <a:r>
                  <a:rPr lang="hu-HU" b="0" dirty="0" smtClean="0"/>
                  <a:t> </a:t>
                </a:r>
                <a:r>
                  <a:rPr lang="hu-HU" b="0" dirty="0" err="1" smtClean="0"/>
                  <a:t>integral</a:t>
                </a:r>
                <a:r>
                  <a:rPr lang="hu-HU" b="0" dirty="0" smtClean="0"/>
                  <a:t> </a:t>
                </a:r>
                <a:r>
                  <a:rPr lang="hu-HU" b="0" dirty="0" err="1" smtClean="0"/>
                  <a:t>signal</a:t>
                </a:r>
                <a:r>
                  <a:rPr lang="hu-HU" b="0" dirty="0" smtClean="0"/>
                  <a:t> of </a:t>
                </a:r>
                <a:r>
                  <a:rPr lang="hu-HU" b="0" dirty="0" err="1" smtClean="0"/>
                  <a:t>all</a:t>
                </a:r>
                <a:r>
                  <a:rPr lang="hu-HU" b="0" dirty="0" smtClean="0"/>
                  <a:t> </a:t>
                </a:r>
                <a:r>
                  <a:rPr lang="hu-HU" b="0" dirty="0" err="1" smtClean="0"/>
                  <a:t>voxels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considering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the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phase</a:t>
                </a:r>
                <a:r>
                  <a:rPr lang="hu-HU" dirty="0" smtClean="0"/>
                  <a:t> shift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u-HU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u-HU" dirty="0" smtClean="0"/>
                  <a:t>of </a:t>
                </a:r>
                <a:r>
                  <a:rPr lang="hu-HU" dirty="0" err="1" smtClean="0"/>
                  <a:t>different</a:t>
                </a:r>
                <a:r>
                  <a:rPr lang="hu-HU" dirty="0" smtClean="0"/>
                  <a:t> </a:t>
                </a:r>
                <a:r>
                  <a:rPr lang="hu-HU" dirty="0" err="1" smtClean="0"/>
                  <a:t>voxels</a:t>
                </a:r>
                <a:r>
                  <a:rPr lang="hu-HU" dirty="0" smtClean="0"/>
                  <a:t>:</a:t>
                </a:r>
                <a:endParaRPr lang="hu-HU" b="0" dirty="0" smtClean="0"/>
              </a:p>
              <a:p>
                <a:pPr marL="0" indent="0">
                  <a:buNone/>
                </a:pPr>
                <a:endParaRPr lang="hu-HU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d>
                      <m:d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u-HU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p>
                          <m:sSup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hu-HU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hu-HU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u-HU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sup>
                        </m:sSup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𝑑𝑥𝑑𝑦</m:t>
                        </m:r>
                      </m:e>
                    </m:nary>
                  </m:oMath>
                </a14:m>
                <a:r>
                  <a:rPr lang="hu-HU" b="0" dirty="0" smtClean="0">
                    <a:ea typeface="Cambria Math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endParaRPr lang="hu-HU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hu-HU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u-HU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hu-HU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hu-HU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hu-HU" dirty="0"/>
              </a:p>
              <a:p>
                <a:pPr marL="0" indent="0">
                  <a:buNone/>
                </a:pPr>
                <a:endParaRPr lang="hu-H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dirty="0" err="1" smtClean="0">
                    <a:ea typeface="Cambria Math" panose="02040503050406030204" pitchFamily="18" charset="0"/>
                  </a:rPr>
                  <a:t>This</a:t>
                </a:r>
                <a:r>
                  <a:rPr lang="hu-HU" dirty="0" smtClean="0">
                    <a:ea typeface="Cambria Math" panose="02040503050406030204" pitchFamily="18" charset="0"/>
                  </a:rPr>
                  <a:t> is </a:t>
                </a:r>
                <a:r>
                  <a:rPr lang="hu-HU" dirty="0" err="1" smtClean="0">
                    <a:ea typeface="Cambria Math" panose="02040503050406030204" pitchFamily="18" charset="0"/>
                  </a:rPr>
                  <a:t>the</a:t>
                </a:r>
                <a:r>
                  <a:rPr lang="hu-HU" dirty="0" smtClean="0">
                    <a:ea typeface="Cambria Math" panose="02040503050406030204" pitchFamily="18" charset="0"/>
                  </a:rPr>
                  <a:t> </a:t>
                </a:r>
                <a:r>
                  <a:rPr lang="hu-HU" b="1" dirty="0" smtClean="0">
                    <a:ea typeface="Cambria Math" panose="02040503050406030204" pitchFamily="18" charset="0"/>
                  </a:rPr>
                  <a:t>2D Fourier </a:t>
                </a:r>
                <a:r>
                  <a:rPr lang="hu-HU" b="1" dirty="0" err="1" smtClean="0">
                    <a:ea typeface="Cambria Math" panose="02040503050406030204" pitchFamily="18" charset="0"/>
                  </a:rPr>
                  <a:t>transform</a:t>
                </a:r>
                <a:r>
                  <a:rPr lang="hu-HU" b="1" dirty="0" smtClean="0">
                    <a:ea typeface="Cambria Math" panose="02040503050406030204" pitchFamily="18" charset="0"/>
                  </a:rPr>
                  <a:t> </a:t>
                </a:r>
                <a:r>
                  <a:rPr lang="hu-HU" dirty="0" smtClean="0">
                    <a:ea typeface="Cambria Math" panose="02040503050406030204" pitchFamily="18" charset="0"/>
                  </a:rPr>
                  <a:t>of </a:t>
                </a:r>
                <a:r>
                  <a:rPr lang="hu-HU" dirty="0" err="1" smtClean="0">
                    <a:ea typeface="Cambria Math" panose="02040503050406030204" pitchFamily="18" charset="0"/>
                  </a:rPr>
                  <a:t>the</a:t>
                </a:r>
                <a:r>
                  <a:rPr lang="hu-HU" dirty="0" smtClean="0">
                    <a:ea typeface="Cambria Math" panose="02040503050406030204" pitchFamily="18" charset="0"/>
                  </a:rPr>
                  <a:t> transverse magnetization: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endParaRPr lang="hu-H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17696" cy="4351338"/>
              </a:xfrm>
              <a:blipFill>
                <a:blip r:embed="rId2"/>
                <a:stretch>
                  <a:fillRect l="-1195" t="-224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21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0912" y="146911"/>
            <a:ext cx="6630175" cy="69191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/>
              <a:t>Pulse</a:t>
            </a:r>
            <a:r>
              <a:rPr lang="hu-HU" dirty="0" smtClean="0"/>
              <a:t> </a:t>
            </a:r>
            <a:r>
              <a:rPr lang="hu-HU" dirty="0" err="1" smtClean="0"/>
              <a:t>sequence</a:t>
            </a:r>
            <a:r>
              <a:rPr lang="hu-HU" dirty="0" smtClean="0"/>
              <a:t> and </a:t>
            </a:r>
            <a:r>
              <a:rPr lang="hu-HU" dirty="0" err="1" smtClean="0"/>
              <a:t>contrast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6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050" y="784175"/>
            <a:ext cx="4131486" cy="41369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229" y="906246"/>
            <a:ext cx="4168853" cy="400569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50" y="4988956"/>
            <a:ext cx="8456000" cy="150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8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0214"/>
          </a:xfrm>
        </p:spPr>
        <p:txBody>
          <a:bodyPr/>
          <a:lstStyle/>
          <a:p>
            <a:pPr algn="ctr"/>
            <a:r>
              <a:rPr lang="hu-HU" dirty="0" err="1" smtClean="0"/>
              <a:t>Spatial</a:t>
            </a:r>
            <a:r>
              <a:rPr lang="hu-HU" dirty="0" smtClean="0"/>
              <a:t> </a:t>
            </a:r>
            <a:r>
              <a:rPr lang="hu-HU" dirty="0" err="1" smtClean="0"/>
              <a:t>resolution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7</a:t>
            </a:fld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Szövegdoboz 6"/>
              <p:cNvSpPr txBox="1"/>
              <p:nvPr/>
            </p:nvSpPr>
            <p:spPr>
              <a:xfrm>
                <a:off x="4399723" y="3502404"/>
                <a:ext cx="22661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hu-H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hu-HU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40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hu-HU" sz="2400" b="0" i="1" smtClean="0">
                        <a:latin typeface="Cambria Math" panose="02040503050406030204" pitchFamily="18" charset="0"/>
                      </a:rPr>
                      <m:t>/</m:t>
                    </m:r>
                  </m:oMath>
                </a14:m>
                <a:r>
                  <a:rPr lang="hu-HU" sz="2400" dirty="0" smtClean="0"/>
                  <a:t>k</a:t>
                </a:r>
                <a:r>
                  <a:rPr lang="hu-HU" sz="2400" baseline="-25000" dirty="0" smtClean="0"/>
                  <a:t>max</a:t>
                </a:r>
                <a:endParaRPr lang="hu-HU" sz="2400" baseline="-25000" dirty="0"/>
              </a:p>
            </p:txBody>
          </p:sp>
        </mc:Choice>
        <mc:Fallback>
          <p:sp>
            <p:nvSpPr>
              <p:cNvPr id="7" name="Szövegdoboz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723" y="3502404"/>
                <a:ext cx="2266120" cy="369332"/>
              </a:xfrm>
              <a:prstGeom prst="rect">
                <a:avLst/>
              </a:prstGeom>
              <a:blipFill>
                <a:blip r:embed="rId2"/>
                <a:stretch>
                  <a:fillRect l="-4852" t="-26667" b="-50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175" y="1663407"/>
            <a:ext cx="8629650" cy="16002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175" y="4304058"/>
            <a:ext cx="853440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4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2614"/>
          </a:xfrm>
        </p:spPr>
        <p:txBody>
          <a:bodyPr/>
          <a:lstStyle/>
          <a:p>
            <a:pPr algn="ctr"/>
            <a:r>
              <a:rPr lang="hu-HU" dirty="0" err="1" smtClean="0"/>
              <a:t>Effect</a:t>
            </a:r>
            <a:r>
              <a:rPr lang="hu-HU" dirty="0" smtClean="0"/>
              <a:t> of T</a:t>
            </a:r>
            <a:r>
              <a:rPr lang="hu-HU" baseline="-25000" dirty="0" smtClean="0"/>
              <a:t>e</a:t>
            </a:r>
            <a:r>
              <a:rPr lang="hu-HU" dirty="0" smtClean="0"/>
              <a:t> and </a:t>
            </a:r>
            <a:r>
              <a:rPr lang="hu-HU" dirty="0" err="1" smtClean="0"/>
              <a:t>T</a:t>
            </a:r>
            <a:r>
              <a:rPr lang="hu-HU" baseline="-25000" dirty="0" err="1" smtClean="0"/>
              <a:t>r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image </a:t>
            </a:r>
            <a:r>
              <a:rPr lang="hu-HU" dirty="0" err="1" smtClean="0"/>
              <a:t>contrast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8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20" y="1690688"/>
            <a:ext cx="85439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50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19351"/>
            <a:ext cx="10515600" cy="728179"/>
          </a:xfrm>
        </p:spPr>
        <p:txBody>
          <a:bodyPr/>
          <a:lstStyle/>
          <a:p>
            <a:pPr algn="ctr"/>
            <a:r>
              <a:rPr lang="hu-HU" dirty="0" smtClean="0"/>
              <a:t>T</a:t>
            </a:r>
            <a:r>
              <a:rPr lang="hu-HU" baseline="-25000" dirty="0" smtClean="0"/>
              <a:t>2</a:t>
            </a:r>
            <a:r>
              <a:rPr lang="hu-HU" dirty="0" smtClean="0"/>
              <a:t> and T</a:t>
            </a:r>
            <a:r>
              <a:rPr lang="hu-HU" baseline="-25000" dirty="0" smtClean="0"/>
              <a:t>e</a:t>
            </a:r>
            <a:endParaRPr lang="hu-HU" baseline="-250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6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9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99" y="1115728"/>
            <a:ext cx="5216677" cy="395661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696" y="1194582"/>
            <a:ext cx="5174559" cy="387775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298" y="5190469"/>
            <a:ext cx="82391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1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417</Words>
  <Application>Microsoft Office PowerPoint</Application>
  <PresentationFormat>Szélesvásznú</PresentationFormat>
  <Paragraphs>90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Office-téma</vt:lpstr>
      <vt:lpstr>Modern imaging techniques in biology</vt:lpstr>
      <vt:lpstr>MRI thematics</vt:lpstr>
      <vt:lpstr>Imaging: read out of the slice</vt:lpstr>
      <vt:lpstr>k vector</vt:lpstr>
      <vt:lpstr>Measured signal after coding</vt:lpstr>
      <vt:lpstr>Pulse sequence and contrast</vt:lpstr>
      <vt:lpstr>Spatial resolution</vt:lpstr>
      <vt:lpstr>Effect of Te and Tr on the image contrast</vt:lpstr>
      <vt:lpstr>T2 and Te</vt:lpstr>
      <vt:lpstr>Tr setting can invert image contrast</vt:lpstr>
      <vt:lpstr>Tr setting can invert image contrast</vt:lpstr>
      <vt:lpstr>Flow in MRI</vt:lpstr>
      <vt:lpstr>Flow in MRI</vt:lpstr>
      <vt:lpstr>Arteries in the MR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imaging techniques in biology</dc:title>
  <dc:creator>Balint</dc:creator>
  <cp:lastModifiedBy>balint</cp:lastModifiedBy>
  <cp:revision>334</cp:revision>
  <dcterms:created xsi:type="dcterms:W3CDTF">2017-09-11T08:21:36Z</dcterms:created>
  <dcterms:modified xsi:type="dcterms:W3CDTF">2017-11-05T16:14:01Z</dcterms:modified>
</cp:coreProperties>
</file>