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90" autoAdjust="0"/>
  </p:normalViewPr>
  <p:slideViewPr>
    <p:cSldViewPr snapToGrid="0">
      <p:cViewPr varScale="1">
        <p:scale>
          <a:sx n="108" d="100"/>
          <a:sy n="108" d="100"/>
        </p:scale>
        <p:origin x="699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2BCCE-FABB-40D0-B62C-CAD695CA62D0}" type="datetimeFigureOut">
              <a:rPr lang="hu-HU" smtClean="0"/>
              <a:t>2017. 10. 02.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F5C0E-6635-45D0-94E9-45AB53E491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85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EBDC-0CFC-43BA-8E2D-BDBC2AE1D9E2}" type="datetime1">
              <a:rPr lang="hu-HU" smtClean="0"/>
              <a:t>2017. 10. 02.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4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848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2B9C-EFBA-4AAA-BD37-0911B5AA7993}" type="datetime1">
              <a:rPr lang="hu-HU" smtClean="0"/>
              <a:t>2017. 10. 02.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4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532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64F8-58F0-4198-AB5E-79FF3BBF41E3}" type="datetime1">
              <a:rPr lang="hu-HU" smtClean="0"/>
              <a:t>2017. 10. 02.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4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048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5452-0696-4579-91FE-41AE635A10F6}" type="datetime1">
              <a:rPr lang="hu-HU" smtClean="0"/>
              <a:t>2017. 10. 02.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4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333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6CF1-CF9A-4D9E-BF47-8AE00370890D}" type="datetime1">
              <a:rPr lang="hu-HU" smtClean="0"/>
              <a:t>2017. 10. 02.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4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685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2425-4752-4E73-87E5-CD7BBDCD53CF}" type="datetime1">
              <a:rPr lang="hu-HU" smtClean="0"/>
              <a:t>2017. 10. 02.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4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793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C8A8-C890-4F02-B363-915B52399229}" type="datetime1">
              <a:rPr lang="hu-HU" smtClean="0"/>
              <a:t>2017. 10. 02.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4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385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13C1-DF02-4BE9-A837-287F3926E3B0}" type="datetime1">
              <a:rPr lang="hu-HU" smtClean="0"/>
              <a:t>2017. 10. 02.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4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512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B407-9191-4F6A-BA6B-4B7BD3225BC0}" type="datetime1">
              <a:rPr lang="hu-HU" smtClean="0"/>
              <a:t>2017. 10. 02.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4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704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0694-0F59-4BF8-9254-767D2B6E7B21}" type="datetime1">
              <a:rPr lang="hu-HU" smtClean="0"/>
              <a:t>2017. 10. 02.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4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096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6422-D4C5-4020-8656-AD8A59EDE9EA}" type="datetime1">
              <a:rPr lang="hu-HU" smtClean="0"/>
              <a:t>2017. 10. 02.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4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705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9AB78-8E90-45CF-BA3F-F023B02A6647}" type="datetime1">
              <a:rPr lang="hu-HU" smtClean="0"/>
              <a:t>2017. 10. 02.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Modern imaging techniques in biology: Lecture 4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937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gate.net/publication/49645994_Cardiovascular_magnetic_resonance_physics_for_clinicians_Part_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Proton_spin_MRI.webm.720p.web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315913"/>
            <a:ext cx="9144000" cy="14239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Modern imaging techniques in biology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28650" y="3067585"/>
            <a:ext cx="4654550" cy="16557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physical background of medical </a:t>
            </a:r>
            <a:r>
              <a:rPr lang="en-US" dirty="0" err="1" smtClean="0">
                <a:solidFill>
                  <a:srgbClr val="FF0000"/>
                </a:solidFill>
              </a:rPr>
              <a:t>tomographies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hu-HU" dirty="0" err="1" smtClean="0"/>
              <a:t>Lecture</a:t>
            </a:r>
            <a:r>
              <a:rPr lang="hu-HU" dirty="0" smtClean="0"/>
              <a:t> 4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4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</a:t>
            </a:fld>
            <a:endParaRPr lang="hu-HU"/>
          </a:p>
        </p:txBody>
      </p:sp>
      <p:pic>
        <p:nvPicPr>
          <p:cNvPr id="2050" name="Picture 2" descr="Képtalálat a következőre: „mri agy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844" y="2153713"/>
            <a:ext cx="3950767" cy="395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69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58369"/>
            <a:ext cx="10515600" cy="776714"/>
          </a:xfrm>
        </p:spPr>
        <p:txBody>
          <a:bodyPr/>
          <a:lstStyle/>
          <a:p>
            <a:pPr algn="ctr"/>
            <a:r>
              <a:rPr lang="hu-HU" dirty="0"/>
              <a:t>Free </a:t>
            </a:r>
            <a:r>
              <a:rPr lang="hu-HU" dirty="0" err="1"/>
              <a:t>induction</a:t>
            </a:r>
            <a:r>
              <a:rPr lang="hu-HU" dirty="0"/>
              <a:t> </a:t>
            </a:r>
            <a:r>
              <a:rPr lang="hu-HU" dirty="0" err="1"/>
              <a:t>decay</a:t>
            </a:r>
            <a:r>
              <a:rPr lang="hu-HU" dirty="0"/>
              <a:t> (FID)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80794" y="1567460"/>
                <a:ext cx="5163420" cy="435133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hu-HU" dirty="0"/>
                  <a:t>Frequency </a:t>
                </a:r>
                <a:r>
                  <a:rPr lang="hu-HU" dirty="0" err="1"/>
                  <a:t>components</a:t>
                </a:r>
                <a:r>
                  <a:rPr lang="hu-HU" dirty="0"/>
                  <a:t> of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hu-HU" i="1" baseline="-25000">
                        <a:latin typeface="Cambria Math" panose="02040503050406030204" pitchFamily="18" charset="0"/>
                      </a:rPr>
                      <m:t>𝑥𝑦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hu-HU" dirty="0"/>
                  <a:t> </a:t>
                </a:r>
                <a:r>
                  <a:rPr lang="hu-HU" dirty="0" err="1"/>
                  <a:t>signal</a:t>
                </a:r>
                <a:r>
                  <a:rPr lang="hu-HU" dirty="0"/>
                  <a:t> </a:t>
                </a:r>
                <a:r>
                  <a:rPr lang="hu-HU" dirty="0" err="1"/>
                  <a:t>can</a:t>
                </a:r>
                <a:r>
                  <a:rPr lang="hu-HU" dirty="0"/>
                  <a:t> be </a:t>
                </a:r>
                <a:r>
                  <a:rPr lang="hu-HU" dirty="0" err="1"/>
                  <a:t>given</a:t>
                </a:r>
                <a:r>
                  <a:rPr lang="hu-HU" dirty="0"/>
                  <a:t> </a:t>
                </a:r>
                <a:r>
                  <a:rPr lang="hu-HU" dirty="0" err="1"/>
                  <a:t>as</a:t>
                </a:r>
                <a:r>
                  <a:rPr lang="hu-HU" dirty="0"/>
                  <a:t> </a:t>
                </a:r>
                <a:r>
                  <a:rPr lang="hu-HU" dirty="0" err="1"/>
                  <a:t>its</a:t>
                </a:r>
                <a:r>
                  <a:rPr lang="hu-HU" dirty="0"/>
                  <a:t> Fourier </a:t>
                </a:r>
                <a:r>
                  <a:rPr lang="hu-HU" dirty="0" err="1"/>
                  <a:t>transform</a:t>
                </a:r>
                <a:r>
                  <a:rPr lang="hu-HU" dirty="0"/>
                  <a:t>. The </a:t>
                </a:r>
                <a:r>
                  <a:rPr lang="hu-HU" dirty="0" err="1"/>
                  <a:t>real</a:t>
                </a:r>
                <a:r>
                  <a:rPr lang="hu-HU" dirty="0"/>
                  <a:t> part of </a:t>
                </a:r>
                <a:r>
                  <a:rPr lang="hu-HU" dirty="0" err="1"/>
                  <a:t>the</a:t>
                </a:r>
                <a:r>
                  <a:rPr lang="hu-HU" dirty="0"/>
                  <a:t> Fourier </a:t>
                </a:r>
                <a:r>
                  <a:rPr lang="hu-HU" dirty="0" err="1"/>
                  <a:t>transform</a:t>
                </a:r>
                <a:r>
                  <a:rPr lang="hu-HU" dirty="0"/>
                  <a:t> is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absorption</a:t>
                </a:r>
                <a:r>
                  <a:rPr lang="hu-HU" dirty="0"/>
                  <a:t> line</a:t>
                </a:r>
                <a:r>
                  <a:rPr lang="hu-HU" dirty="0" smtClean="0"/>
                  <a:t>:</a:t>
                </a:r>
              </a:p>
              <a:p>
                <a:pPr marL="0" indent="0" algn="just">
                  <a:buNone/>
                </a:pPr>
                <a:endParaRPr lang="hu-HU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hu-HU" i="1" baseline="-2500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hu-HU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hu-HU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hu-HU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hu-HU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hu-HU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dirty="0"/>
                  <a:t> </a:t>
                </a:r>
                <a:endParaRPr lang="hu-HU" dirty="0" smtClean="0"/>
              </a:p>
              <a:p>
                <a:pPr marL="0" indent="0" algn="just">
                  <a:buNone/>
                </a:pPr>
                <a:endParaRPr lang="hu-HU" dirty="0"/>
              </a:p>
              <a:p>
                <a:pPr marL="0" indent="0" algn="just">
                  <a:buNone/>
                </a:pPr>
                <a:r>
                  <a:rPr lang="hu-HU" i="1" dirty="0"/>
                  <a:t>MRI </a:t>
                </a:r>
                <a:r>
                  <a:rPr lang="hu-HU" i="1" dirty="0" err="1"/>
                  <a:t>book</a:t>
                </a:r>
                <a:r>
                  <a:rPr lang="hu-HU" i="1" dirty="0"/>
                  <a:t> </a:t>
                </a:r>
                <a:r>
                  <a:rPr lang="hu-HU" i="1" dirty="0" err="1"/>
                  <a:t>chapter</a:t>
                </a:r>
                <a:r>
                  <a:rPr lang="hu-HU" i="1" dirty="0"/>
                  <a:t>. Fig. 5.6 </a:t>
                </a:r>
                <a:r>
                  <a:rPr lang="hu-HU" i="1" dirty="0" smtClean="0"/>
                  <a:t>(b)</a:t>
                </a:r>
                <a:endParaRPr lang="hu-HU" i="1" dirty="0"/>
              </a:p>
              <a:p>
                <a:pPr marL="0" indent="0" algn="just">
                  <a:buNone/>
                </a:pPr>
                <a:endParaRPr lang="hu-HU" dirty="0"/>
              </a:p>
              <a:p>
                <a:pPr marL="0" indent="0">
                  <a:buNone/>
                </a:pP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794" y="1567460"/>
                <a:ext cx="5163420" cy="4351338"/>
              </a:xfrm>
              <a:blipFill>
                <a:blip r:embed="rId2"/>
                <a:stretch>
                  <a:fillRect l="-2479" t="-2241" r="-2361" b="-182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4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10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391" y="1598798"/>
            <a:ext cx="597623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49085"/>
            <a:ext cx="10515600" cy="813848"/>
          </a:xfrm>
        </p:spPr>
        <p:txBody>
          <a:bodyPr/>
          <a:lstStyle/>
          <a:p>
            <a:pPr algn="ctr"/>
            <a:r>
              <a:rPr lang="hu-HU" dirty="0"/>
              <a:t>Free </a:t>
            </a:r>
            <a:r>
              <a:rPr lang="hu-HU" dirty="0" err="1"/>
              <a:t>induction</a:t>
            </a:r>
            <a:r>
              <a:rPr lang="hu-HU" dirty="0"/>
              <a:t> </a:t>
            </a:r>
            <a:r>
              <a:rPr lang="hu-HU" dirty="0" err="1"/>
              <a:t>decay</a:t>
            </a:r>
            <a:r>
              <a:rPr lang="hu-HU" dirty="0"/>
              <a:t> (FID)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555061" y="1243955"/>
                <a:ext cx="5882872" cy="500367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en-US" dirty="0" smtClean="0"/>
                  <a:t>The imaginary </a:t>
                </a:r>
                <a:r>
                  <a:rPr lang="en-US" dirty="0"/>
                  <a:t>part of the Fourier transform is the </a:t>
                </a:r>
                <a:r>
                  <a:rPr lang="en-US" dirty="0" smtClean="0"/>
                  <a:t>dispersion </a:t>
                </a:r>
                <a:r>
                  <a:rPr lang="en-US" dirty="0"/>
                  <a:t>line: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/>
                          <m:sup/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i="1" dirty="0"/>
                  <a:t>MRI book chapter. Fig. 5.6 (b</a:t>
                </a:r>
                <a:r>
                  <a:rPr lang="en-US" i="1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T</a:t>
                </a:r>
                <a:r>
                  <a:rPr lang="en-US" baseline="-25000" dirty="0"/>
                  <a:t>2</a:t>
                </a:r>
                <a:r>
                  <a:rPr lang="en-US" dirty="0"/>
                  <a:t> can be calculated as the half-width of the absorption line or the distance between the extreme values of the dispersion line: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hu-HU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u-HU" i="1" dirty="0"/>
              </a:p>
              <a:p>
                <a:pPr marL="0" indent="0">
                  <a:buNone/>
                </a:pP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5061" y="1243955"/>
                <a:ext cx="5882872" cy="5003671"/>
              </a:xfrm>
              <a:blipFill>
                <a:blip r:embed="rId2"/>
                <a:stretch>
                  <a:fillRect l="-1865" t="-2436" r="-186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4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11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768" y="1363002"/>
            <a:ext cx="435661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9727" y="265107"/>
            <a:ext cx="6141450" cy="816391"/>
          </a:xfrm>
        </p:spPr>
        <p:txBody>
          <a:bodyPr/>
          <a:lstStyle/>
          <a:p>
            <a:r>
              <a:rPr lang="hu-HU" dirty="0" err="1" smtClean="0"/>
              <a:t>Effective</a:t>
            </a:r>
            <a:r>
              <a:rPr lang="hu-HU" dirty="0" smtClean="0"/>
              <a:t> T</a:t>
            </a:r>
            <a:r>
              <a:rPr lang="hu-HU" baseline="-25000" dirty="0" smtClean="0"/>
              <a:t>2</a:t>
            </a:r>
            <a:r>
              <a:rPr lang="hu-HU" dirty="0" smtClean="0"/>
              <a:t> </a:t>
            </a:r>
            <a:r>
              <a:rPr lang="hu-HU" dirty="0" err="1" smtClean="0"/>
              <a:t>relaxation</a:t>
            </a:r>
            <a:r>
              <a:rPr lang="hu-HU" dirty="0" smtClean="0"/>
              <a:t>: T</a:t>
            </a:r>
            <a:r>
              <a:rPr lang="hu-HU" baseline="-25000" dirty="0" smtClean="0"/>
              <a:t>2</a:t>
            </a:r>
            <a:r>
              <a:rPr lang="hu-HU" dirty="0" smtClean="0"/>
              <a:t>*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92422" y="1416838"/>
                <a:ext cx="5653499" cy="4682255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dirty="0" smtClean="0"/>
                  <a:t>In reality the relaxation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𝑥𝑦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to </a:t>
                </a:r>
                <a:r>
                  <a:rPr lang="en-US" i="1" dirty="0" smtClean="0"/>
                  <a:t>zero</a:t>
                </a:r>
                <a:r>
                  <a:rPr lang="en-US" dirty="0" smtClean="0"/>
                  <a:t> happens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faster</a:t>
                </a:r>
                <a:r>
                  <a:rPr lang="en-US" dirty="0" smtClean="0"/>
                  <a:t> than </a:t>
                </a:r>
                <a:r>
                  <a:rPr lang="en-US" i="1" dirty="0" smtClean="0"/>
                  <a:t>T</a:t>
                </a:r>
                <a:r>
                  <a:rPr lang="en-US" i="1" baseline="-25000" dirty="0" smtClean="0"/>
                  <a:t>2</a:t>
                </a:r>
                <a:r>
                  <a:rPr lang="en-US" dirty="0" smtClean="0"/>
                  <a:t>. This is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due to </a:t>
                </a:r>
                <a:r>
                  <a:rPr lang="hu-HU" b="1" dirty="0" err="1" smtClean="0">
                    <a:solidFill>
                      <a:srgbClr val="FF0000"/>
                    </a:solidFill>
                  </a:rPr>
                  <a:t>the</a:t>
                </a:r>
                <a:r>
                  <a:rPr lang="hu-HU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inhomogeneity </a:t>
                </a:r>
                <a14:m>
                  <m:oMath xmlns:m="http://schemas.openxmlformats.org/officeDocument/2006/math">
                    <m:r>
                      <a:rPr lang="hu-HU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𝑩𝒛</m:t>
                    </m:r>
                  </m:oMath>
                </a14:m>
                <a:r>
                  <a:rPr lang="hu-HU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hu-HU" dirty="0" smtClean="0"/>
                  <a:t>of</a:t>
                </a:r>
                <a:r>
                  <a:rPr lang="en-US" dirty="0" smtClean="0"/>
                  <a:t> the </a:t>
                </a:r>
                <a:r>
                  <a:rPr lang="hu-HU" dirty="0" err="1" smtClean="0"/>
                  <a:t>external</a:t>
                </a:r>
                <a:r>
                  <a:rPr lang="hu-HU" dirty="0" smtClean="0"/>
                  <a:t> </a:t>
                </a:r>
                <a:r>
                  <a:rPr lang="en-US" dirty="0" smtClean="0"/>
                  <a:t>magnetic field </a:t>
                </a:r>
                <a:r>
                  <a:rPr lang="en-US" b="1" i="1" dirty="0" smtClean="0"/>
                  <a:t>B</a:t>
                </a:r>
                <a:r>
                  <a:rPr lang="hu-HU" b="1" i="1" baseline="-25000" dirty="0" smtClean="0"/>
                  <a:t>z</a:t>
                </a:r>
                <a:r>
                  <a:rPr lang="hu-HU" dirty="0" smtClean="0"/>
                  <a:t>: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hu-HU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b="0" i="1" baseline="3000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hu-HU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𝐵𝑧</m:t>
                      </m:r>
                    </m:oMath>
                  </m:oMathPara>
                </a14:m>
                <a:endParaRPr lang="hu-HU" dirty="0"/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hu-HU" dirty="0" smtClean="0"/>
                  <a:t>„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relaxation </a:t>
                </a:r>
                <a:r>
                  <a:rPr lang="en-US" dirty="0"/>
                  <a:t>is the result of spin-spin interactions and due to the random nature of molecular motion, this process </a:t>
                </a:r>
                <a:r>
                  <a:rPr lang="en-US" dirty="0">
                    <a:solidFill>
                      <a:srgbClr val="FF0000"/>
                    </a:solidFill>
                  </a:rPr>
                  <a:t>is irreversible</a:t>
                </a:r>
                <a:r>
                  <a:rPr lang="en-US" dirty="0"/>
                  <a:t>. </a:t>
                </a:r>
                <a:endParaRPr lang="hu-HU" dirty="0" smtClean="0"/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* relaxation </a:t>
                </a:r>
                <a:r>
                  <a:rPr lang="en-US" dirty="0"/>
                  <a:t>accounts for the more rapid decay of the FID signal, however the additional decay caused by field </a:t>
                </a:r>
                <a:r>
                  <a:rPr lang="en-US" dirty="0" err="1"/>
                  <a:t>inhomogeneities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can be reversed</a:t>
                </a:r>
                <a:r>
                  <a:rPr lang="en-US" dirty="0"/>
                  <a:t> by the application of a 180° refocusing pulse.  </a:t>
                </a:r>
                <a:r>
                  <a:rPr lang="hu-HU" dirty="0" smtClean="0"/>
                  <a:t>”</a:t>
                </a:r>
                <a:endParaRPr lang="en-US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2422" y="1416838"/>
                <a:ext cx="5653499" cy="4682255"/>
              </a:xfrm>
              <a:blipFill>
                <a:blip r:embed="rId2"/>
                <a:stretch>
                  <a:fillRect l="-1187" t="-650" r="-107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4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592033" y="6356350"/>
            <a:ext cx="2743200" cy="365125"/>
          </a:xfrm>
        </p:spPr>
        <p:txBody>
          <a:bodyPr/>
          <a:lstStyle/>
          <a:p>
            <a:fld id="{14743E79-B6A9-41FD-AE33-C9F63F35A818}" type="slidenum">
              <a:rPr lang="hu-HU" smtClean="0"/>
              <a:t>12</a:t>
            </a:fld>
            <a:endParaRPr lang="hu-HU" dirty="0"/>
          </a:p>
        </p:txBody>
      </p:sp>
      <p:pic>
        <p:nvPicPr>
          <p:cNvPr id="2050" name="Picture 2" descr="https://www.researchgate.net/profile/John_Ridgway/publication/49645994/figure/fig4/AS:216445712637969@1428616087551/Transverse-T2-and-T2-relaxation-processes-A-diagram-showing-the-process-of-transver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177" y="817461"/>
            <a:ext cx="5489961" cy="411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6116465" y="5039295"/>
            <a:ext cx="5919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111111"/>
                </a:solidFill>
                <a:latin typeface="inherit"/>
                <a:hlinkClick r:id="rId4"/>
              </a:rPr>
              <a:t>Cardiovascular magnetic resonance physics for clinicians: Part </a:t>
            </a:r>
            <a:r>
              <a:rPr lang="en-US" sz="1600" b="1" dirty="0" smtClean="0">
                <a:solidFill>
                  <a:srgbClr val="111111"/>
                </a:solidFill>
                <a:latin typeface="inherit"/>
                <a:hlinkClick r:id="rId4"/>
              </a:rPr>
              <a:t>I</a:t>
            </a:r>
            <a:r>
              <a:rPr lang="hu-HU" sz="1600" b="1" dirty="0" smtClean="0">
                <a:solidFill>
                  <a:srgbClr val="111111"/>
                </a:solidFill>
                <a:latin typeface="Roboto"/>
              </a:rPr>
              <a:t> </a:t>
            </a:r>
            <a:r>
              <a:rPr lang="en-US" sz="1600" dirty="0" smtClean="0">
                <a:solidFill>
                  <a:srgbClr val="007478"/>
                </a:solidFill>
                <a:latin typeface="Roboto"/>
              </a:rPr>
              <a:t>Article</a:t>
            </a:r>
            <a:r>
              <a:rPr lang="en-US" sz="1600" dirty="0">
                <a:solidFill>
                  <a:srgbClr val="FFFFFF"/>
                </a:solidFill>
                <a:latin typeface="Roboto"/>
              </a:rPr>
              <a:t> </a:t>
            </a:r>
            <a:r>
              <a:rPr lang="en-US" sz="1600" dirty="0">
                <a:solidFill>
                  <a:srgbClr val="777777"/>
                </a:solidFill>
                <a:latin typeface="Roboto"/>
              </a:rPr>
              <a:t>· Nov 2010 · Journal of Cardiovascular Magnetic Resonance</a:t>
            </a:r>
            <a:endParaRPr lang="en-US" sz="1600" b="0" i="0" dirty="0">
              <a:solidFill>
                <a:srgbClr val="FFFFFF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834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3925"/>
          </a:xfrm>
        </p:spPr>
        <p:txBody>
          <a:bodyPr/>
          <a:lstStyle/>
          <a:p>
            <a:pPr algn="ctr"/>
            <a:r>
              <a:rPr lang="en-US" dirty="0" smtClean="0"/>
              <a:t>MRI</a:t>
            </a:r>
            <a:r>
              <a:rPr lang="hu-HU" dirty="0" smtClean="0"/>
              <a:t> </a:t>
            </a:r>
            <a:r>
              <a:rPr lang="hu-HU" dirty="0" err="1" smtClean="0"/>
              <a:t>thematics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3822" y="1592331"/>
            <a:ext cx="6680752" cy="435133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Microscopic and macroscopic magnetization. The Bloch equation. T</a:t>
            </a:r>
            <a:r>
              <a:rPr lang="en-US" baseline="-25000" dirty="0" smtClean="0"/>
              <a:t>1</a:t>
            </a:r>
            <a:r>
              <a:rPr lang="en-US" dirty="0" smtClean="0"/>
              <a:t> and T</a:t>
            </a:r>
            <a:r>
              <a:rPr lang="en-US" baseline="-25000" dirty="0" smtClean="0"/>
              <a:t>2 </a:t>
            </a:r>
            <a:r>
              <a:rPr lang="en-US" dirty="0" smtClean="0"/>
              <a:t>relaxation times.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Magnetic resonance. 90° pulse. FID: free induction decay. Effective T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Pulse method for determining T</a:t>
            </a:r>
            <a:r>
              <a:rPr lang="en-US" baseline="-25000" dirty="0" smtClean="0"/>
              <a:t>2</a:t>
            </a:r>
            <a:r>
              <a:rPr lang="en-US" dirty="0" smtClean="0"/>
              <a:t> and T</a:t>
            </a:r>
            <a:r>
              <a:rPr lang="en-US" baseline="-25000" dirty="0" smtClean="0"/>
              <a:t>1</a:t>
            </a:r>
            <a:r>
              <a:rPr lang="en-US" dirty="0" smtClean="0"/>
              <a:t>. Spin echo. Magnetic resonance spectroscopy.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Imaging. Selective excitation and read out of a slice.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Pulse sequences and contrast. Flow in MRI.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fMRI. BOLD. Echo planar imaging (EPI). Spin echo (SE) and gradient echo (GE) for fast imaging.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4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2</a:t>
            </a:fld>
            <a:endParaRPr lang="hu-HU"/>
          </a:p>
        </p:txBody>
      </p:sp>
      <p:pic>
        <p:nvPicPr>
          <p:cNvPr id="1026" name="Picture 2" descr="Képtalálat a következőre: „mri 90 puls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183" y="2063772"/>
            <a:ext cx="4465844" cy="304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7552161" y="5549453"/>
            <a:ext cx="3901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http://xrayphysics.com/sequences.html</a:t>
            </a:r>
          </a:p>
        </p:txBody>
      </p:sp>
    </p:spTree>
    <p:extLst>
      <p:ext uri="{BB962C8B-B14F-4D97-AF65-F5344CB8AC3E}">
        <p14:creationId xmlns:p14="http://schemas.microsoft.com/office/powerpoint/2010/main" val="2134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189"/>
          </a:xfrm>
        </p:spPr>
        <p:txBody>
          <a:bodyPr/>
          <a:lstStyle/>
          <a:p>
            <a:pPr algn="ctr"/>
            <a:r>
              <a:rPr lang="hu-HU" dirty="0" err="1" smtClean="0"/>
              <a:t>Magnetic</a:t>
            </a:r>
            <a:r>
              <a:rPr lang="hu-HU" dirty="0" smtClean="0"/>
              <a:t> </a:t>
            </a:r>
            <a:r>
              <a:rPr lang="hu-HU" dirty="0" err="1" smtClean="0"/>
              <a:t>resonance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3969" y="1622163"/>
            <a:ext cx="4778165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„In the case of a pulsed magnetic resonance, the equilibrium of the magnetization for a sample in a magnetic field is disturbed by a radio frequency (RF) pulse which matches the frequency of the </a:t>
            </a:r>
            <a:r>
              <a:rPr lang="en-US" dirty="0" err="1" smtClean="0"/>
              <a:t>Larmor</a:t>
            </a:r>
            <a:r>
              <a:rPr lang="en-US" dirty="0" smtClean="0"/>
              <a:t> precession.”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4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3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05" y="1337368"/>
            <a:ext cx="616408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8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605"/>
          </a:xfrm>
        </p:spPr>
        <p:txBody>
          <a:bodyPr/>
          <a:lstStyle/>
          <a:p>
            <a:pPr algn="ctr"/>
            <a:r>
              <a:rPr lang="hu-HU" dirty="0" err="1" smtClean="0"/>
              <a:t>Rotating</a:t>
            </a:r>
            <a:r>
              <a:rPr lang="hu-HU" dirty="0" smtClean="0"/>
              <a:t> </a:t>
            </a:r>
            <a:r>
              <a:rPr lang="hu-HU" dirty="0" err="1" smtClean="0"/>
              <a:t>frame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638610" y="1612111"/>
                <a:ext cx="4852431" cy="435133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 smtClean="0"/>
                  <a:t>Magnetization of the sample </a:t>
                </a:r>
                <a:r>
                  <a:rPr lang="en-US" dirty="0" err="1" smtClean="0"/>
                  <a:t>precess</a:t>
                </a:r>
                <a:r>
                  <a:rPr lang="hu-HU" dirty="0" smtClean="0"/>
                  <a:t>es</a:t>
                </a:r>
                <a:r>
                  <a:rPr lang="en-US" dirty="0" smtClean="0"/>
                  <a:t> along </a:t>
                </a:r>
                <a:r>
                  <a:rPr lang="en-US" b="1" i="1" dirty="0" smtClean="0"/>
                  <a:t>B</a:t>
                </a:r>
                <a:r>
                  <a:rPr lang="en-US" b="1" i="1" baseline="-25000" dirty="0" smtClean="0"/>
                  <a:t>0</a:t>
                </a:r>
                <a:r>
                  <a:rPr lang="en-US" dirty="0" smtClean="0"/>
                  <a:t> with the </a:t>
                </a:r>
                <a:r>
                  <a:rPr lang="en-US" dirty="0" err="1" smtClean="0"/>
                  <a:t>Larmor</a:t>
                </a:r>
                <a:r>
                  <a:rPr lang="en-US" dirty="0" smtClean="0"/>
                  <a:t> frequency: 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aseline="-25000" dirty="0" smtClean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baseline="-25000" dirty="0" smtClean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 smtClean="0"/>
                  <a:t>The rotating frame is fixed to the rotating magnetization. Axis of rotation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baseline="-2500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𝐵𝑧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aseline="-25000" dirty="0" smtClean="0"/>
                  <a:t>z</a:t>
                </a:r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8610" y="1612111"/>
                <a:ext cx="4852431" cy="4351338"/>
              </a:xfrm>
              <a:blipFill>
                <a:blip r:embed="rId2"/>
                <a:stretch>
                  <a:fillRect l="-2638" t="-1261" r="-25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4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4</a:t>
            </a:fld>
            <a:endParaRPr lang="hu-HU"/>
          </a:p>
        </p:txBody>
      </p:sp>
      <p:pic>
        <p:nvPicPr>
          <p:cNvPr id="1026" name="Picture 2" descr="Képtalálat a következőre: „rotating frame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503" y="1612111"/>
            <a:ext cx="4807488" cy="38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6833814" y="5634697"/>
            <a:ext cx="3781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http://</a:t>
            </a:r>
            <a:r>
              <a:rPr lang="hu-HU" dirty="0" smtClean="0"/>
              <a:t>hyperphysics.phy-astr.gsu.edu/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57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1663"/>
          </a:xfrm>
        </p:spPr>
        <p:txBody>
          <a:bodyPr/>
          <a:lstStyle/>
          <a:p>
            <a:pPr algn="ctr"/>
            <a:r>
              <a:rPr lang="hu-HU" dirty="0" err="1" smtClean="0"/>
              <a:t>Radio</a:t>
            </a:r>
            <a:r>
              <a:rPr lang="hu-HU" dirty="0" smtClean="0"/>
              <a:t> </a:t>
            </a:r>
            <a:r>
              <a:rPr lang="hu-HU" dirty="0" err="1" smtClean="0"/>
              <a:t>frequency</a:t>
            </a:r>
            <a:r>
              <a:rPr lang="hu-HU" dirty="0" smtClean="0"/>
              <a:t> </a:t>
            </a:r>
            <a:r>
              <a:rPr lang="hu-HU" b="1" i="1" dirty="0" smtClean="0"/>
              <a:t>B</a:t>
            </a:r>
            <a:r>
              <a:rPr lang="hu-HU" b="1" i="1" baseline="-25000" dirty="0" smtClean="0"/>
              <a:t>1</a:t>
            </a:r>
            <a:r>
              <a:rPr lang="hu-HU" dirty="0" smtClean="0"/>
              <a:t> </a:t>
            </a:r>
            <a:r>
              <a:rPr lang="hu-HU" dirty="0" err="1" smtClean="0"/>
              <a:t>acting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b="1" i="1" dirty="0" smtClean="0"/>
              <a:t>M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559509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Magnetization </a:t>
            </a:r>
            <a:r>
              <a:rPr lang="hu-HU" dirty="0" err="1" smtClean="0"/>
              <a:t>vector</a:t>
            </a:r>
            <a:r>
              <a:rPr lang="hu-HU" dirty="0" smtClean="0"/>
              <a:t> </a:t>
            </a:r>
            <a:r>
              <a:rPr lang="hu-HU" b="1" i="1" dirty="0" smtClean="0"/>
              <a:t>M</a:t>
            </a:r>
            <a:r>
              <a:rPr lang="hu-HU" dirty="0" smtClean="0"/>
              <a:t> is constant 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rotating</a:t>
            </a:r>
            <a:r>
              <a:rPr lang="hu-HU" dirty="0" smtClean="0"/>
              <a:t> </a:t>
            </a:r>
            <a:r>
              <a:rPr lang="hu-HU" dirty="0" err="1" smtClean="0"/>
              <a:t>frame</a:t>
            </a:r>
            <a:r>
              <a:rPr lang="hu-HU" dirty="0"/>
              <a:t> </a:t>
            </a:r>
            <a:r>
              <a:rPr lang="hu-HU" dirty="0" err="1" smtClean="0"/>
              <a:t>when</a:t>
            </a:r>
            <a:r>
              <a:rPr lang="hu-HU" dirty="0" smtClean="0"/>
              <a:t> </a:t>
            </a:r>
            <a:r>
              <a:rPr lang="hu-HU" dirty="0" err="1" smtClean="0"/>
              <a:t>considering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b="1" i="1" dirty="0" smtClean="0"/>
              <a:t>B</a:t>
            </a:r>
            <a:r>
              <a:rPr lang="hu-HU" b="1" i="1" baseline="-25000" dirty="0" smtClean="0"/>
              <a:t>0</a:t>
            </a:r>
            <a:r>
              <a:rPr lang="hu-HU" dirty="0" smtClean="0"/>
              <a:t>. 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err="1" smtClean="0">
                <a:solidFill>
                  <a:srgbClr val="FF0000"/>
                </a:solidFill>
              </a:rPr>
              <a:t>Imagine</a:t>
            </a:r>
            <a:r>
              <a:rPr lang="hu-HU" dirty="0" smtClean="0">
                <a:solidFill>
                  <a:srgbClr val="FF0000"/>
                </a:solidFill>
              </a:rPr>
              <a:t> an </a:t>
            </a:r>
            <a:r>
              <a:rPr lang="hu-HU" dirty="0" err="1" smtClean="0">
                <a:solidFill>
                  <a:srgbClr val="FF0000"/>
                </a:solidFill>
              </a:rPr>
              <a:t>additional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b="1" i="1" dirty="0">
                <a:solidFill>
                  <a:srgbClr val="FF0000"/>
                </a:solidFill>
              </a:rPr>
              <a:t>B</a:t>
            </a:r>
            <a:r>
              <a:rPr lang="hu-HU" i="1" baseline="-25000" dirty="0">
                <a:solidFill>
                  <a:srgbClr val="FF0000"/>
                </a:solidFill>
              </a:rPr>
              <a:t>1 </a:t>
            </a:r>
            <a:r>
              <a:rPr lang="hu-HU" dirty="0" err="1" smtClean="0">
                <a:solidFill>
                  <a:srgbClr val="FF0000"/>
                </a:solidFill>
              </a:rPr>
              <a:t>magnetic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field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rotating</a:t>
            </a:r>
            <a:r>
              <a:rPr lang="hu-HU" dirty="0" smtClean="0">
                <a:solidFill>
                  <a:srgbClr val="FF0000"/>
                </a:solidFill>
              </a:rPr>
              <a:t> in </a:t>
            </a:r>
            <a:r>
              <a:rPr lang="hu-HU" dirty="0" err="1" smtClean="0">
                <a:solidFill>
                  <a:srgbClr val="FF0000"/>
                </a:solidFill>
              </a:rPr>
              <a:t>the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same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direction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with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the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same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frequency</a:t>
            </a:r>
            <a:r>
              <a:rPr lang="hu-HU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b="1" i="1" dirty="0" smtClean="0"/>
              <a:t>B</a:t>
            </a:r>
            <a:r>
              <a:rPr lang="hu-HU" i="1" baseline="-25000" dirty="0" smtClean="0"/>
              <a:t>1</a:t>
            </a:r>
            <a:r>
              <a:rPr lang="hu-HU" dirty="0" smtClean="0"/>
              <a:t> is </a:t>
            </a:r>
            <a:r>
              <a:rPr lang="hu-HU" dirty="0" err="1" smtClean="0"/>
              <a:t>stationary</a:t>
            </a:r>
            <a:r>
              <a:rPr lang="hu-HU" dirty="0" smtClean="0"/>
              <a:t> 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rotating</a:t>
            </a:r>
            <a:r>
              <a:rPr lang="hu-HU" dirty="0" smtClean="0"/>
              <a:t> </a:t>
            </a:r>
            <a:r>
              <a:rPr lang="hu-HU" dirty="0" err="1" smtClean="0"/>
              <a:t>frame</a:t>
            </a:r>
            <a:r>
              <a:rPr lang="hu-HU" dirty="0"/>
              <a:t> </a:t>
            </a:r>
            <a:r>
              <a:rPr lang="hu-HU" dirty="0" smtClean="0"/>
              <a:t>and </a:t>
            </a:r>
            <a:r>
              <a:rPr lang="hu-HU" dirty="0" err="1" smtClean="0"/>
              <a:t>makes</a:t>
            </a:r>
            <a:r>
              <a:rPr lang="hu-HU" dirty="0" smtClean="0"/>
              <a:t> </a:t>
            </a:r>
            <a:r>
              <a:rPr lang="hu-HU" b="1" i="1" dirty="0"/>
              <a:t>M</a:t>
            </a:r>
            <a:r>
              <a:rPr lang="hu-HU" dirty="0" smtClean="0"/>
              <a:t> </a:t>
            </a:r>
            <a:r>
              <a:rPr lang="hu-HU" dirty="0" err="1" smtClean="0"/>
              <a:t>rotate</a:t>
            </a:r>
            <a:r>
              <a:rPr lang="hu-HU" dirty="0" smtClean="0"/>
              <a:t> </a:t>
            </a:r>
            <a:r>
              <a:rPr lang="hu-HU" dirty="0" err="1" smtClean="0"/>
              <a:t>along</a:t>
            </a:r>
            <a:r>
              <a:rPr lang="hu-HU" dirty="0" smtClean="0"/>
              <a:t> </a:t>
            </a:r>
            <a:r>
              <a:rPr lang="hu-HU" b="1" i="1" dirty="0"/>
              <a:t>B</a:t>
            </a:r>
            <a:r>
              <a:rPr lang="hu-HU" i="1" baseline="-25000" dirty="0"/>
              <a:t>1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4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5</a:t>
            </a:fld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7751899" y="1768459"/>
                <a:ext cx="3601901" cy="4424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hu-HU" sz="2800" dirty="0" smtClean="0"/>
                  <a:t>Equation of </a:t>
                </a:r>
                <a:r>
                  <a:rPr lang="hu-HU" sz="2800" dirty="0" err="1" smtClean="0"/>
                  <a:t>motion</a:t>
                </a:r>
                <a:r>
                  <a:rPr lang="hu-HU" sz="2800" dirty="0" smtClean="0"/>
                  <a:t> in </a:t>
                </a:r>
                <a:r>
                  <a:rPr lang="hu-HU" sz="2800" dirty="0" err="1" smtClean="0"/>
                  <a:t>the</a:t>
                </a:r>
                <a:r>
                  <a:rPr lang="hu-HU" sz="2800" dirty="0" smtClean="0"/>
                  <a:t> </a:t>
                </a:r>
                <a:r>
                  <a:rPr lang="hu-HU" sz="2800" dirty="0" err="1" smtClean="0"/>
                  <a:t>rotating</a:t>
                </a:r>
                <a:r>
                  <a:rPr lang="hu-HU" sz="2800" dirty="0" smtClean="0"/>
                  <a:t> </a:t>
                </a:r>
                <a:r>
                  <a:rPr lang="hu-HU" sz="2800" dirty="0" err="1" smtClean="0"/>
                  <a:t>frame</a:t>
                </a:r>
                <a:r>
                  <a:rPr lang="hu-HU" sz="2800" dirty="0" smtClean="0"/>
                  <a:t>: </a:t>
                </a:r>
              </a:p>
              <a:p>
                <a:endParaRPr lang="hu-HU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hu-HU" sz="28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8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hu-HU" sz="28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b="1" baseline="-25000" dirty="0"/>
              </a:p>
              <a:p>
                <a:endParaRPr lang="hu-HU" sz="2800" dirty="0" smtClean="0"/>
              </a:p>
              <a:p>
                <a:r>
                  <a:rPr lang="hu-HU" sz="2800" dirty="0" err="1" smtClean="0"/>
                  <a:t>Result</a:t>
                </a:r>
                <a:r>
                  <a:rPr lang="hu-HU" sz="2800" dirty="0" smtClean="0"/>
                  <a:t>: M </a:t>
                </a:r>
                <a:r>
                  <a:rPr lang="hu-HU" sz="2800" dirty="0" err="1" smtClean="0"/>
                  <a:t>will</a:t>
                </a:r>
                <a:r>
                  <a:rPr lang="hu-HU" sz="2800" dirty="0" smtClean="0"/>
                  <a:t> be </a:t>
                </a:r>
                <a:r>
                  <a:rPr lang="hu-HU" sz="2800" dirty="0" err="1" smtClean="0"/>
                  <a:t>rotated</a:t>
                </a:r>
                <a:r>
                  <a:rPr lang="hu-HU" sz="2800" dirty="0" smtClean="0"/>
                  <a:t> </a:t>
                </a:r>
                <a:r>
                  <a:rPr lang="hu-HU" sz="2800" dirty="0" err="1" smtClean="0"/>
                  <a:t>by</a:t>
                </a:r>
                <a:endParaRPr lang="hu-HU" sz="2800" dirty="0" smtClean="0"/>
              </a:p>
              <a:p>
                <a:endParaRPr lang="hu-HU" sz="2800" dirty="0"/>
              </a:p>
              <a:p>
                <a:pPr algn="ctr"/>
                <a:r>
                  <a:rPr lang="hu-HU" sz="2800" dirty="0" smtClean="0"/>
                  <a:t> </a:t>
                </a:r>
                <a14:m>
                  <m:oMath xmlns:m="http://schemas.openxmlformats.org/officeDocument/2006/math">
                    <m:r>
                      <a:rPr lang="hu-H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u-H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hu-H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hu-HU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hu-H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hu-HU" sz="2800" dirty="0"/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899" y="1768459"/>
                <a:ext cx="3601901" cy="4424929"/>
              </a:xfrm>
              <a:prstGeom prst="rect">
                <a:avLst/>
              </a:prstGeom>
              <a:blipFill>
                <a:blip r:embed="rId2"/>
                <a:stretch>
                  <a:fillRect l="-3553" t="-1240" r="-338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4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4530"/>
          </a:xfrm>
        </p:spPr>
        <p:txBody>
          <a:bodyPr/>
          <a:lstStyle/>
          <a:p>
            <a:pPr algn="ctr"/>
            <a:r>
              <a:rPr lang="hu-HU" dirty="0" smtClean="0"/>
              <a:t>RF </a:t>
            </a:r>
            <a:r>
              <a:rPr lang="hu-HU" dirty="0" err="1" smtClean="0"/>
              <a:t>field</a:t>
            </a:r>
            <a:r>
              <a:rPr lang="hu-HU" dirty="0" smtClean="0"/>
              <a:t>: </a:t>
            </a:r>
            <a:r>
              <a:rPr lang="hu-HU" b="1" i="1" dirty="0" smtClean="0"/>
              <a:t>B</a:t>
            </a:r>
            <a:r>
              <a:rPr lang="hu-HU" i="1" baseline="-25000" dirty="0" smtClean="0"/>
              <a:t>1</a:t>
            </a:r>
            <a:endParaRPr lang="hu-HU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592194" y="1825625"/>
                <a:ext cx="4982397" cy="4351338"/>
              </a:xfrm>
            </p:spPr>
            <p:txBody>
              <a:bodyPr/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hu-HU" b="1" i="1" dirty="0" smtClean="0"/>
                  <a:t>B</a:t>
                </a:r>
                <a:r>
                  <a:rPr lang="hu-HU" i="1" baseline="-25000" dirty="0" smtClean="0"/>
                  <a:t>1 </a:t>
                </a:r>
                <a:r>
                  <a:rPr lang="hu-HU" dirty="0" err="1" smtClean="0"/>
                  <a:t>should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have</a:t>
                </a:r>
                <a:r>
                  <a:rPr lang="hu-HU" dirty="0" smtClean="0"/>
                  <a:t> </a:t>
                </a:r>
                <a:r>
                  <a:rPr lang="hu-HU" b="1" dirty="0" err="1" smtClean="0"/>
                  <a:t>circular</a:t>
                </a:r>
                <a:r>
                  <a:rPr lang="hu-HU" b="1" dirty="0" smtClean="0"/>
                  <a:t> </a:t>
                </a:r>
                <a:r>
                  <a:rPr lang="hu-HU" b="1" dirty="0" err="1" smtClean="0"/>
                  <a:t>polarization</a:t>
                </a:r>
                <a:r>
                  <a:rPr lang="hu-HU" dirty="0" smtClean="0"/>
                  <a:t>. It </a:t>
                </a:r>
                <a:r>
                  <a:rPr lang="hu-HU" dirty="0" err="1" smtClean="0"/>
                  <a:t>rotates</a:t>
                </a:r>
                <a:r>
                  <a:rPr lang="hu-HU" dirty="0" smtClean="0"/>
                  <a:t> in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b="1" dirty="0" smtClean="0">
                    <a:solidFill>
                      <a:srgbClr val="FF0000"/>
                    </a:solidFill>
                  </a:rPr>
                  <a:t>xy </a:t>
                </a:r>
                <a:r>
                  <a:rPr lang="hu-HU" b="1" dirty="0" err="1" smtClean="0">
                    <a:solidFill>
                      <a:srgbClr val="FF0000"/>
                    </a:solidFill>
                  </a:rPr>
                  <a:t>plane</a:t>
                </a:r>
                <a:r>
                  <a:rPr lang="hu-HU" b="1" dirty="0" smtClean="0"/>
                  <a:t> </a:t>
                </a:r>
                <a:r>
                  <a:rPr lang="hu-HU" dirty="0" smtClean="0"/>
                  <a:t>in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resting </a:t>
                </a:r>
                <a:r>
                  <a:rPr lang="hu-HU" dirty="0" err="1" smtClean="0"/>
                  <a:t>frame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with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Larmor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frequency</a:t>
                </a:r>
                <a:r>
                  <a:rPr lang="hu-HU" dirty="0" smtClean="0"/>
                  <a:t>: </a:t>
                </a:r>
                <a:endParaRPr lang="hu-HU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u-HU" dirty="0" smtClean="0"/>
                  <a:t>. </a:t>
                </a:r>
              </a:p>
              <a:p>
                <a:pPr marL="0" indent="0">
                  <a:buNone/>
                </a:pP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194" y="1825625"/>
                <a:ext cx="4982397" cy="4351338"/>
              </a:xfrm>
              <a:blipFill>
                <a:blip r:embed="rId2"/>
                <a:stretch>
                  <a:fillRect l="-2448" t="-1261" r="-25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4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6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39" y="1825625"/>
            <a:ext cx="3048000" cy="21431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553" y="1825624"/>
            <a:ext cx="3048000" cy="214312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009" y="4148137"/>
            <a:ext cx="2143125" cy="214312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990" y="421322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455"/>
          </a:xfrm>
        </p:spPr>
        <p:txBody>
          <a:bodyPr/>
          <a:lstStyle/>
          <a:p>
            <a:pPr algn="ctr"/>
            <a:r>
              <a:rPr lang="hu-HU" dirty="0" smtClean="0"/>
              <a:t>RF </a:t>
            </a:r>
            <a:r>
              <a:rPr lang="hu-HU" dirty="0" err="1" smtClean="0"/>
              <a:t>field</a:t>
            </a:r>
            <a:r>
              <a:rPr lang="hu-HU" dirty="0" smtClean="0"/>
              <a:t> </a:t>
            </a:r>
            <a:r>
              <a:rPr lang="hu-HU" b="1" i="1" dirty="0" smtClean="0"/>
              <a:t>B</a:t>
            </a:r>
            <a:r>
              <a:rPr lang="hu-HU" b="1" i="1" baseline="-25000" dirty="0" smtClean="0"/>
              <a:t>1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linear</a:t>
            </a:r>
            <a:r>
              <a:rPr lang="hu-HU" dirty="0" smtClean="0"/>
              <a:t> </a:t>
            </a:r>
            <a:r>
              <a:rPr lang="hu-HU" dirty="0" err="1" smtClean="0"/>
              <a:t>polarization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9292" y="1588902"/>
            <a:ext cx="5427993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However, </a:t>
            </a:r>
            <a:r>
              <a:rPr lang="en-US" b="1" i="1" dirty="0" smtClean="0">
                <a:solidFill>
                  <a:srgbClr val="FF0000"/>
                </a:solidFill>
              </a:rPr>
              <a:t>B</a:t>
            </a:r>
            <a:r>
              <a:rPr lang="en-US" i="1" baseline="-25000" dirty="0" smtClean="0">
                <a:solidFill>
                  <a:srgbClr val="FF0000"/>
                </a:solidFill>
              </a:rPr>
              <a:t>1 </a:t>
            </a:r>
            <a:r>
              <a:rPr lang="en-US" dirty="0" smtClean="0">
                <a:solidFill>
                  <a:srgbClr val="FF0000"/>
                </a:solidFill>
              </a:rPr>
              <a:t>with linear polarization will do the same. </a:t>
            </a:r>
            <a:r>
              <a:rPr lang="en-US" dirty="0" smtClean="0"/>
              <a:t>As it is the superposition of a left handed and a right handed radiation with circular polarization.</a:t>
            </a:r>
          </a:p>
          <a:p>
            <a:pPr marL="0" indent="0" algn="just">
              <a:buNone/>
            </a:pPr>
            <a:r>
              <a:rPr lang="en-US" dirty="0" smtClean="0"/>
              <a:t>In the rotating frame</a:t>
            </a:r>
            <a:r>
              <a:rPr lang="hu-HU" dirty="0" smtClean="0"/>
              <a:t>,</a:t>
            </a:r>
            <a:r>
              <a:rPr lang="en-US" dirty="0" smtClean="0"/>
              <a:t> the component </a:t>
            </a:r>
            <a:r>
              <a:rPr lang="en-US" dirty="0" smtClean="0">
                <a:solidFill>
                  <a:srgbClr val="FF0000"/>
                </a:solidFill>
              </a:rPr>
              <a:t>rotating counter to the </a:t>
            </a:r>
            <a:r>
              <a:rPr lang="en-US" dirty="0" err="1" smtClean="0">
                <a:solidFill>
                  <a:srgbClr val="FF0000"/>
                </a:solidFill>
              </a:rPr>
              <a:t>Larmor</a:t>
            </a:r>
            <a:r>
              <a:rPr lang="en-US" dirty="0" smtClean="0">
                <a:solidFill>
                  <a:srgbClr val="FF0000"/>
                </a:solidFill>
              </a:rPr>
              <a:t> spinning </a:t>
            </a:r>
            <a:r>
              <a:rPr lang="en-US" dirty="0" smtClean="0"/>
              <a:t>appear</a:t>
            </a:r>
            <a:r>
              <a:rPr lang="hu-HU" dirty="0" smtClean="0"/>
              <a:t>s</a:t>
            </a:r>
            <a:r>
              <a:rPr lang="en-US" dirty="0" smtClean="0"/>
              <a:t> as a rotating field with double </a:t>
            </a:r>
            <a:r>
              <a:rPr lang="hu-HU" dirty="0" err="1" smtClean="0"/>
              <a:t>Larmor</a:t>
            </a:r>
            <a:r>
              <a:rPr lang="hu-HU" dirty="0" smtClean="0"/>
              <a:t> </a:t>
            </a:r>
            <a:r>
              <a:rPr lang="en-US" dirty="0" smtClean="0"/>
              <a:t>frequency. Thus it is averaged out in a short time without significant effect.</a:t>
            </a:r>
            <a:endParaRPr lang="en-US" baseline="-25000" dirty="0" smtClean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4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7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22" y="1492967"/>
            <a:ext cx="3048000" cy="21431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759" y="38914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7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727713" cy="831988"/>
          </a:xfrm>
        </p:spPr>
        <p:txBody>
          <a:bodyPr/>
          <a:lstStyle/>
          <a:p>
            <a:r>
              <a:rPr lang="hu-HU" dirty="0" smtClean="0"/>
              <a:t>90° RF </a:t>
            </a:r>
            <a:r>
              <a:rPr lang="hu-HU" dirty="0" err="1" smtClean="0"/>
              <a:t>pulse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644940" y="1467816"/>
                <a:ext cx="6188764" cy="3280880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hu-HU" b="0" dirty="0" smtClean="0">
                    <a:latin typeface="Cambria Math" panose="02040503050406030204" pitchFamily="18" charset="0"/>
                  </a:rPr>
                  <a:t>After </a:t>
                </a:r>
                <a:r>
                  <a:rPr lang="hu-HU" b="0" dirty="0" err="1" smtClean="0">
                    <a:latin typeface="Cambria Math" panose="02040503050406030204" pitchFamily="18" charset="0"/>
                  </a:rPr>
                  <a:t>the</a:t>
                </a:r>
                <a:r>
                  <a:rPr lang="hu-HU" b="0" dirty="0" smtClean="0">
                    <a:latin typeface="Cambria Math" panose="02040503050406030204" pitchFamily="18" charset="0"/>
                  </a:rPr>
                  <a:t> </a:t>
                </a:r>
                <a:r>
                  <a:rPr lang="hu-HU" dirty="0"/>
                  <a:t>90° RF </a:t>
                </a:r>
                <a:r>
                  <a:rPr lang="hu-HU" dirty="0" err="1" smtClean="0"/>
                  <a:t>pulse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magnetization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will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follow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Bloch </a:t>
                </a:r>
                <a:r>
                  <a:rPr lang="hu-HU" dirty="0" err="1" smtClean="0"/>
                  <a:t>equations</a:t>
                </a:r>
                <a:r>
                  <a:rPr lang="hu-HU" dirty="0" smtClean="0"/>
                  <a:t> and </a:t>
                </a:r>
                <a:r>
                  <a:rPr lang="hu-HU" dirty="0" err="1" smtClean="0"/>
                  <a:t>relax</a:t>
                </a:r>
                <a:r>
                  <a:rPr lang="hu-HU" dirty="0" smtClean="0"/>
                  <a:t>:</a:t>
                </a:r>
                <a:endParaRPr lang="hu-HU" b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u-HU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hu-HU" b="0" i="1" baseline="-25000" smtClean="0">
                          <a:latin typeface="Cambria Math" panose="02040503050406030204" pitchFamily="18" charset="0"/>
                        </a:rPr>
                        <m:t>𝑥𝑦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hu-HU" b="0" i="1" baseline="-25000" smtClean="0">
                          <a:latin typeface="Cambria Math" panose="02040503050406030204" pitchFamily="18" charset="0"/>
                        </a:rPr>
                        <m:t>0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𝐵𝑧𝑡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hu-HU" b="0" i="1" baseline="-250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hu-HU" dirty="0" smtClean="0"/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hu-HU" b="0" i="1" baseline="-25000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hu-HU" b="0" i="1" baseline="-25000" smtClean="0">
                          <a:latin typeface="Cambria Math" panose="02040503050406030204" pitchFamily="18" charset="0"/>
                        </a:rPr>
                        <m:t>0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hu-HU" b="0" i="1" baseline="-250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4940" y="1467816"/>
                <a:ext cx="6188764" cy="3280880"/>
              </a:xfrm>
              <a:blipFill>
                <a:blip r:embed="rId2"/>
                <a:stretch>
                  <a:fillRect l="-2069" t="-3717" r="-19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4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8</a:t>
            </a:fld>
            <a:endParaRPr lang="hu-HU"/>
          </a:p>
        </p:txBody>
      </p:sp>
      <p:pic>
        <p:nvPicPr>
          <p:cNvPr id="1028" name="Picture 4" descr="http://mrsrl.stanford.edu/~brian/bloch/exci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695" y="705130"/>
            <a:ext cx="3095624" cy="317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7825545" y="4062112"/>
            <a:ext cx="319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90° RF </a:t>
            </a:r>
            <a:r>
              <a:rPr lang="hu-HU" sz="2800" dirty="0" err="1"/>
              <a:t>pulse</a:t>
            </a:r>
            <a:endParaRPr lang="hu-HU" sz="2800" dirty="0"/>
          </a:p>
        </p:txBody>
      </p:sp>
      <p:sp>
        <p:nvSpPr>
          <p:cNvPr id="7" name="Téglalap 6"/>
          <p:cNvSpPr/>
          <p:nvPr/>
        </p:nvSpPr>
        <p:spPr>
          <a:xfrm>
            <a:off x="3622534" y="5336935"/>
            <a:ext cx="4946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hlinkClick r:id="rId4" action="ppaction://hlinkfile"/>
              </a:rPr>
              <a:t>T1 and T2 relaxation demo video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72293"/>
            <a:ext cx="10515600" cy="734805"/>
          </a:xfrm>
        </p:spPr>
        <p:txBody>
          <a:bodyPr/>
          <a:lstStyle/>
          <a:p>
            <a:pPr algn="ctr"/>
            <a:r>
              <a:rPr lang="hu-HU" dirty="0" smtClean="0"/>
              <a:t>Free </a:t>
            </a:r>
            <a:r>
              <a:rPr lang="hu-HU" dirty="0" err="1" smtClean="0"/>
              <a:t>induction</a:t>
            </a:r>
            <a:r>
              <a:rPr lang="hu-HU" dirty="0" smtClean="0"/>
              <a:t> </a:t>
            </a:r>
            <a:r>
              <a:rPr lang="hu-HU" dirty="0" err="1" smtClean="0"/>
              <a:t>decay</a:t>
            </a:r>
            <a:r>
              <a:rPr lang="hu-HU" dirty="0" smtClean="0"/>
              <a:t> (FID)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06580" y="2260934"/>
            <a:ext cx="5476064" cy="11303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dirty="0" smtClean="0"/>
              <a:t>Relaxation </a:t>
            </a:r>
            <a:r>
              <a:rPr lang="hu-HU" dirty="0" err="1" smtClean="0"/>
              <a:t>after</a:t>
            </a:r>
            <a:r>
              <a:rPr lang="hu-HU" dirty="0"/>
              <a:t> a 90° </a:t>
            </a:r>
            <a:r>
              <a:rPr lang="hu-HU" dirty="0" smtClean="0"/>
              <a:t>RF </a:t>
            </a:r>
            <a:r>
              <a:rPr lang="hu-HU" dirty="0" err="1" smtClean="0"/>
              <a:t>pulse</a:t>
            </a:r>
            <a:r>
              <a:rPr lang="hu-HU" dirty="0"/>
              <a:t> </a:t>
            </a:r>
            <a:r>
              <a:rPr lang="hu-HU" dirty="0" smtClean="0"/>
              <a:t>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r>
              <a:rPr lang="hu-HU" dirty="0" smtClean="0"/>
              <a:t> </a:t>
            </a:r>
            <a:r>
              <a:rPr lang="hu-HU" dirty="0" err="1" smtClean="0"/>
              <a:t>domain</a:t>
            </a:r>
            <a:r>
              <a:rPr lang="hu-HU" dirty="0" smtClean="0"/>
              <a:t>. </a:t>
            </a:r>
            <a:r>
              <a:rPr lang="hu-HU" i="1" dirty="0"/>
              <a:t>MRI </a:t>
            </a:r>
            <a:r>
              <a:rPr lang="hu-HU" i="1" dirty="0" err="1"/>
              <a:t>book</a:t>
            </a:r>
            <a:r>
              <a:rPr lang="hu-HU" i="1" dirty="0"/>
              <a:t> </a:t>
            </a:r>
            <a:r>
              <a:rPr lang="hu-HU" i="1" dirty="0" err="1"/>
              <a:t>chapter</a:t>
            </a:r>
            <a:r>
              <a:rPr lang="hu-HU" i="1" dirty="0"/>
              <a:t>. Fig. 5.6 (a)</a:t>
            </a:r>
          </a:p>
          <a:p>
            <a:pPr marL="0" indent="0" algn="just">
              <a:buNone/>
            </a:pP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4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9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595" y="1440488"/>
            <a:ext cx="4392472" cy="469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2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572</Words>
  <Application>Microsoft Office PowerPoint</Application>
  <PresentationFormat>Szélesvásznú</PresentationFormat>
  <Paragraphs>93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inherit</vt:lpstr>
      <vt:lpstr>Roboto</vt:lpstr>
      <vt:lpstr>Office-téma</vt:lpstr>
      <vt:lpstr>Modern imaging techniques in biology</vt:lpstr>
      <vt:lpstr>MRI thematics</vt:lpstr>
      <vt:lpstr>Magnetic resonance</vt:lpstr>
      <vt:lpstr>Rotating frame</vt:lpstr>
      <vt:lpstr>Radio frequency B1 acting on M</vt:lpstr>
      <vt:lpstr>RF field: B1</vt:lpstr>
      <vt:lpstr>RF field B1 with linear polarization</vt:lpstr>
      <vt:lpstr>90° RF pulse</vt:lpstr>
      <vt:lpstr>Free induction decay (FID)</vt:lpstr>
      <vt:lpstr>Free induction decay (FID)</vt:lpstr>
      <vt:lpstr>Free induction decay (FID)</vt:lpstr>
      <vt:lpstr>Effective T2 relaxation: T2*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imaging techniques in biology</dc:title>
  <dc:creator>Balint</dc:creator>
  <cp:lastModifiedBy>Balint</cp:lastModifiedBy>
  <cp:revision>232</cp:revision>
  <dcterms:created xsi:type="dcterms:W3CDTF">2017-09-11T08:21:36Z</dcterms:created>
  <dcterms:modified xsi:type="dcterms:W3CDTF">2017-10-02T08:27:00Z</dcterms:modified>
</cp:coreProperties>
</file>