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90" autoAdjust="0"/>
  </p:normalViewPr>
  <p:slideViewPr>
    <p:cSldViewPr snapToGrid="0">
      <p:cViewPr varScale="1">
        <p:scale>
          <a:sx n="108" d="100"/>
          <a:sy n="10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BCCE-FABB-40D0-B62C-CAD695CA62D0}" type="datetimeFigureOut">
              <a:rPr lang="hu-HU" smtClean="0"/>
              <a:t>2017. 09. 25.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5C0E-6635-45D0-94E9-45AB53E491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8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07DA-6176-4CA6-92EF-7664CD1B9468}" type="datetime1">
              <a:rPr lang="hu-HU" smtClean="0"/>
              <a:t>2017. 09. 25.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4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2D39-7354-4FC4-B467-403609D0E5D7}" type="datetime1">
              <a:rPr lang="hu-HU" smtClean="0"/>
              <a:t>2017. 09. 25.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3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81CE-6663-43DB-9E68-1BA2610A6748}" type="datetime1">
              <a:rPr lang="hu-HU" smtClean="0"/>
              <a:t>2017. 09. 25.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2AD-9B75-4E8F-A8B7-5EBCD0AD3BEE}" type="datetime1">
              <a:rPr lang="hu-HU" smtClean="0"/>
              <a:t>2017. 09. 25.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BA9F-AF8B-430C-9FFE-2C1E2D66BB88}" type="datetime1">
              <a:rPr lang="hu-HU" smtClean="0"/>
              <a:t>2017. 09. 25.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8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654-8A81-4724-81F7-265F0F613693}" type="datetime1">
              <a:rPr lang="hu-HU" smtClean="0"/>
              <a:t>2017. 09. 25.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9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72FF-C906-4CA9-8C7F-4A438402BD01}" type="datetime1">
              <a:rPr lang="hu-HU" smtClean="0"/>
              <a:t>2017. 09. 25.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8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E8AC-824D-4728-A41B-CA6FA8C975AA}" type="datetime1">
              <a:rPr lang="hu-HU" smtClean="0"/>
              <a:t>2017. 09. 25.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1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09E-8FC5-432D-A657-764587EC407F}" type="datetime1">
              <a:rPr lang="hu-HU" smtClean="0"/>
              <a:t>2017. 09. 25.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0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127A-9C21-40F4-9869-8FC7F937CE15}" type="datetime1">
              <a:rPr lang="hu-HU" smtClean="0"/>
              <a:t>2017. 09. 25.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9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FA41-4D7F-492A-86E5-935C85BFD1C6}" type="datetime1">
              <a:rPr lang="hu-HU" smtClean="0"/>
              <a:t>2017. 09. 25.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0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1098-DC8C-4788-8ABB-E7D970302AA6}" type="datetime1">
              <a:rPr lang="hu-HU" smtClean="0"/>
              <a:t>2017. 09. 25.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tructables.com/id/3D-Printing-from-MRI-data-in-5-step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Proton_spin_MRI.webm.720p.web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ydrogen" TargetMode="External"/><Relationship Id="rId13" Type="http://schemas.openxmlformats.org/officeDocument/2006/relationships/hyperlink" Target="https://en.wikipedia.org/wiki/Fluorine" TargetMode="External"/><Relationship Id="rId3" Type="http://schemas.openxmlformats.org/officeDocument/2006/relationships/hyperlink" Target="https://en.wikipedia.org/wiki/Nuclear_magnetic_moment#cite_note-IAEA-8" TargetMode="External"/><Relationship Id="rId7" Type="http://schemas.openxmlformats.org/officeDocument/2006/relationships/hyperlink" Target="https://en.wikipedia.org/wiki/Nuclear_magnetic_moment#cite_note-Hendrick-2" TargetMode="External"/><Relationship Id="rId12" Type="http://schemas.openxmlformats.org/officeDocument/2006/relationships/hyperlink" Target="https://en.wikipedia.org/wiki/Nitrogen" TargetMode="External"/><Relationship Id="rId2" Type="http://schemas.openxmlformats.org/officeDocument/2006/relationships/hyperlink" Target="https://en.wikipedia.org/wiki/Nuclear_magnetic_moment#cite_note-Fuller-7" TargetMode="External"/><Relationship Id="rId16" Type="http://schemas.openxmlformats.org/officeDocument/2006/relationships/hyperlink" Target="https://en.wikipedia.org/wiki/Potass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uclear_magnetic_moment#cite_note-10" TargetMode="External"/><Relationship Id="rId11" Type="http://schemas.openxmlformats.org/officeDocument/2006/relationships/hyperlink" Target="https://en.wikipedia.org/wiki/Carbon" TargetMode="External"/><Relationship Id="rId5" Type="http://schemas.openxmlformats.org/officeDocument/2006/relationships/hyperlink" Target="https://en.wikipedia.org/wiki/Nuclear_magnetic_moment#cite_note-Bruker-9" TargetMode="External"/><Relationship Id="rId15" Type="http://schemas.openxmlformats.org/officeDocument/2006/relationships/hyperlink" Target="https://en.wikipedia.org/wiki/Phosphorus" TargetMode="External"/><Relationship Id="rId10" Type="http://schemas.openxmlformats.org/officeDocument/2006/relationships/hyperlink" Target="https://en.wikipedia.org/wiki/Lithium" TargetMode="External"/><Relationship Id="rId4" Type="http://schemas.openxmlformats.org/officeDocument/2006/relationships/hyperlink" Target="https://en.wikipedia.org/wiki/Nuclear_magneton" TargetMode="External"/><Relationship Id="rId9" Type="http://schemas.openxmlformats.org/officeDocument/2006/relationships/hyperlink" Target="https://en.wikipedia.org/wiki/Deuterium" TargetMode="External"/><Relationship Id="rId14" Type="http://schemas.openxmlformats.org/officeDocument/2006/relationships/hyperlink" Target="https://en.wikipedia.org/wiki/Sodiu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gif"/><Relationship Id="rId7" Type="http://schemas.openxmlformats.org/officeDocument/2006/relationships/hyperlink" Target="https://en.wikipedia.org/wiki/Position_vect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ross_product" TargetMode="External"/><Relationship Id="rId5" Type="http://schemas.openxmlformats.org/officeDocument/2006/relationships/hyperlink" Target="https://en.wikipedia.org/wiki/Pseudovector" TargetMode="External"/><Relationship Id="rId4" Type="http://schemas.openxmlformats.org/officeDocument/2006/relationships/hyperlink" Target="https://en.wikipedia.org/wiki/Point_partic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1423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imaging techniques in biology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8650" y="3067585"/>
            <a:ext cx="4654550" cy="1655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physical background of medical </a:t>
            </a:r>
            <a:r>
              <a:rPr lang="en-US" dirty="0" err="1" smtClean="0">
                <a:solidFill>
                  <a:srgbClr val="FF0000"/>
                </a:solidFill>
              </a:rPr>
              <a:t>tomographies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Lecture</a:t>
            </a:r>
            <a:r>
              <a:rPr lang="hu-HU" dirty="0" smtClean="0"/>
              <a:t> 3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</a:t>
            </a:fld>
            <a:endParaRPr lang="hu-HU"/>
          </a:p>
        </p:txBody>
      </p:sp>
      <p:pic>
        <p:nvPicPr>
          <p:cNvPr id="1026" name="Picture 2" descr="Képtalálat a következőre: „mri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56" y="1904473"/>
            <a:ext cx="3214726" cy="38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9111" y="365126"/>
            <a:ext cx="10796418" cy="76796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Macroscopic</a:t>
            </a:r>
            <a:r>
              <a:rPr lang="hu-HU" dirty="0" smtClean="0"/>
              <a:t> </a:t>
            </a:r>
            <a:r>
              <a:rPr lang="hu-HU" dirty="0" err="1" smtClean="0"/>
              <a:t>magnetization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659111" y="1375387"/>
                <a:ext cx="10694689" cy="48236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Spin ensemble in an external magnetic filed (B): a large number of particles with spin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 Possible energy levels (discrete energy states):</a:t>
                </a:r>
              </a:p>
              <a:p>
                <a:pPr marL="0" indent="0" algn="just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𝐵𝑧𝑚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A change in such a level always entails the absorption or emission of a photon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</a:rPr>
                  <a:t>= E</a:t>
                </a:r>
                <a:r>
                  <a:rPr lang="en-US" i="1" baseline="-25000" dirty="0" smtClean="0">
                    <a:ea typeface="Cambria Math" panose="02040503050406030204" pitchFamily="18" charset="0"/>
                  </a:rPr>
                  <a:t>m-1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- </a:t>
                </a:r>
                <a:r>
                  <a:rPr lang="en-US" i="1" dirty="0" err="1" smtClean="0">
                    <a:ea typeface="Cambria Math" panose="02040503050406030204" pitchFamily="18" charset="0"/>
                  </a:rPr>
                  <a:t>E</a:t>
                </a:r>
                <a:r>
                  <a:rPr lang="en-US" i="1" baseline="-25000" dirty="0" err="1" smtClean="0">
                    <a:ea typeface="Cambria Math" panose="02040503050406030204" pitchFamily="18" charset="0"/>
                  </a:rPr>
                  <a:t>m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aseline="-25000" dirty="0" smtClean="0"/>
                  <a:t>z</a:t>
                </a:r>
                <a:endParaRPr lang="en-US" baseline="-25000" dirty="0"/>
              </a:p>
              <a:p>
                <a:pPr marL="0" indent="0" algn="just">
                  <a:buNone/>
                </a:pPr>
                <a:endParaRPr lang="hu-HU" dirty="0" smtClean="0"/>
              </a:p>
              <a:p>
                <a:pPr marL="0" indent="0" algn="just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111" y="1375387"/>
                <a:ext cx="10694689" cy="4823613"/>
              </a:xfrm>
              <a:blipFill>
                <a:blip r:embed="rId2"/>
                <a:stretch>
                  <a:fillRect l="-1140" t="-2149" r="-11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39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3612" y="279994"/>
            <a:ext cx="10515600" cy="940260"/>
          </a:xfrm>
        </p:spPr>
        <p:txBody>
          <a:bodyPr/>
          <a:lstStyle/>
          <a:p>
            <a:pPr algn="ctr"/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temperature</a:t>
            </a:r>
            <a:r>
              <a:rPr lang="hu-HU" dirty="0" smtClean="0"/>
              <a:t>: 37 °C = 310 K, </a:t>
            </a:r>
            <a:r>
              <a:rPr lang="hu-HU" dirty="0" err="1" smtClean="0"/>
              <a:t>lot</a:t>
            </a:r>
            <a:r>
              <a:rPr lang="hu-HU" dirty="0" smtClean="0"/>
              <a:t> of </a:t>
            </a:r>
            <a:r>
              <a:rPr lang="hu-HU" dirty="0" err="1" smtClean="0"/>
              <a:t>spins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598564" y="1472477"/>
                <a:ext cx="5644581" cy="4731570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dirty="0" smtClean="0"/>
                  <a:t>As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number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spins</a:t>
                </a:r>
                <a:r>
                  <a:rPr lang="hu-HU" dirty="0" smtClean="0"/>
                  <a:t> (</a:t>
                </a:r>
                <a:r>
                  <a:rPr lang="hu-HU" dirty="0" err="1" smtClean="0"/>
                  <a:t>nuclei</a:t>
                </a:r>
                <a:r>
                  <a:rPr lang="hu-HU" dirty="0" smtClean="0"/>
                  <a:t>) is </a:t>
                </a:r>
                <a:r>
                  <a:rPr lang="hu-HU" dirty="0" err="1" smtClean="0"/>
                  <a:t>large</a:t>
                </a:r>
                <a:r>
                  <a:rPr lang="hu-HU" dirty="0" smtClean="0"/>
                  <a:t>, 1 mm</a:t>
                </a:r>
                <a:r>
                  <a:rPr lang="hu-HU" baseline="30000" dirty="0" smtClean="0"/>
                  <a:t>3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contains</a:t>
                </a:r>
                <a:r>
                  <a:rPr lang="hu-HU" dirty="0" smtClean="0"/>
                  <a:t>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6.7·10</a:t>
                </a:r>
                <a:r>
                  <a:rPr lang="hu-HU" baseline="30000" dirty="0" smtClean="0">
                    <a:solidFill>
                      <a:srgbClr val="FF0000"/>
                    </a:solidFill>
                  </a:rPr>
                  <a:t>19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protons</a:t>
                </a:r>
                <a:r>
                  <a:rPr lang="hu-HU" dirty="0"/>
                  <a:t> </a:t>
                </a:r>
                <a:r>
                  <a:rPr lang="hu-HU" dirty="0" smtClean="0"/>
                  <a:t>and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temperature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high</a:t>
                </a:r>
                <a:r>
                  <a:rPr lang="hu-HU" dirty="0" smtClean="0"/>
                  <a:t> we </a:t>
                </a:r>
                <a:r>
                  <a:rPr lang="hu-HU" dirty="0" err="1" smtClean="0"/>
                  <a:t>can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consider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Boltzmann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statistics</a:t>
                </a:r>
                <a:r>
                  <a:rPr lang="hu-HU" dirty="0" smtClean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hu-HU" baseline="-25000" dirty="0"/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hu-HU" baseline="-25000" dirty="0"/>
                                <m:t> 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dirty="0" smtClean="0"/>
                  <a:t>k is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Boltzmann constant.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564" y="1472477"/>
                <a:ext cx="5644581" cy="4731570"/>
              </a:xfrm>
              <a:blipFill>
                <a:blip r:embed="rId2"/>
                <a:stretch>
                  <a:fillRect l="-2160" t="-1289" r="-22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656" y="1220254"/>
            <a:ext cx="4942556" cy="4308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5911017" y="5443582"/>
                <a:ext cx="6096000" cy="7604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hu-HU" dirty="0"/>
                  <a:t>Fig. 5.2 </a:t>
                </a:r>
                <a:r>
                  <a:rPr lang="hu-HU" dirty="0" err="1"/>
                  <a:t>Occupation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energy</a:t>
                </a:r>
                <a:r>
                  <a:rPr lang="hu-HU" dirty="0"/>
                  <a:t> </a:t>
                </a:r>
                <a:r>
                  <a:rPr lang="hu-HU" dirty="0" err="1"/>
                  <a:t>states</a:t>
                </a:r>
                <a:r>
                  <a:rPr lang="hu-HU" dirty="0"/>
                  <a:t> of a spin </a:t>
                </a:r>
                <a:r>
                  <a:rPr lang="hu-HU" dirty="0" err="1"/>
                  <a:t>ensemble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dirty="0"/>
                  <a:t> according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Boltzmann </a:t>
                </a:r>
                <a:r>
                  <a:rPr lang="hu-HU" dirty="0" err="1"/>
                  <a:t>distribution</a:t>
                </a:r>
                <a:r>
                  <a:rPr lang="hu-HU" dirty="0"/>
                  <a:t>.</a:t>
                </a:r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017" y="5443582"/>
                <a:ext cx="6096000" cy="760465"/>
              </a:xfrm>
              <a:prstGeom prst="rect">
                <a:avLst/>
              </a:prstGeom>
              <a:blipFill>
                <a:blip r:embed="rId4"/>
                <a:stretch>
                  <a:fillRect t="-4800" b="-48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6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Macroscopic magnetization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>
                    <a:latin typeface="Cambria Math" panose="02040503050406030204" pitchFamily="18" charset="0"/>
                  </a:rPr>
                  <a:t>Magnetic moment of the sample containing N spins: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is Curie’s law. When normalized with the volume of the sample (voxel):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4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31467"/>
            <a:ext cx="7345261" cy="863862"/>
          </a:xfrm>
        </p:spPr>
        <p:txBody>
          <a:bodyPr/>
          <a:lstStyle/>
          <a:p>
            <a:r>
              <a:rPr lang="hu-HU" dirty="0" smtClean="0"/>
              <a:t>The Bloch </a:t>
            </a:r>
            <a:r>
              <a:rPr lang="hu-HU" dirty="0" err="1" smtClean="0"/>
              <a:t>equations</a:t>
            </a:r>
            <a:r>
              <a:rPr lang="hu-HU" dirty="0" smtClean="0"/>
              <a:t> 1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6767"/>
                <a:ext cx="7513040" cy="478019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Dynamics of a magnetic moment </a:t>
                </a:r>
                <a:r>
                  <a:rPr lang="en-US" b="1" i="1" dirty="0" smtClean="0"/>
                  <a:t>m</a:t>
                </a:r>
                <a:r>
                  <a:rPr lang="en-US" dirty="0" smtClean="0"/>
                  <a:t> in a </a:t>
                </a:r>
                <a:r>
                  <a:rPr lang="en-US" b="1" i="1" dirty="0" smtClean="0"/>
                  <a:t>B</a:t>
                </a:r>
                <a:r>
                  <a:rPr lang="en-US" dirty="0" smtClean="0"/>
                  <a:t> external magnetic field: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As the torque: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This results in a</a:t>
                </a:r>
                <a:r>
                  <a:rPr lang="hu-HU" dirty="0" smtClean="0"/>
                  <a:t>n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infinite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precession </a:t>
                </a:r>
                <a:r>
                  <a:rPr lang="en-US" dirty="0" smtClean="0"/>
                  <a:t>of the nuclear magnetization around the direction of the external magnetic field with a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Larmor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frequency</a:t>
                </a:r>
                <a:r>
                  <a:rPr lang="en-US" dirty="0" smtClean="0"/>
                  <a:t>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𝐵𝑧</m:t>
                      </m:r>
                    </m:oMath>
                  </m:oMathPara>
                </a14:m>
                <a:endParaRPr lang="hu-HU" baseline="-250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6767"/>
                <a:ext cx="7513040" cy="4780196"/>
              </a:xfrm>
              <a:blipFill>
                <a:blip r:embed="rId2"/>
                <a:stretch>
                  <a:fillRect l="-1461" t="-1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13</a:t>
            </a:fld>
            <a:endParaRPr lang="hu-HU"/>
          </a:p>
        </p:txBody>
      </p:sp>
      <p:pic>
        <p:nvPicPr>
          <p:cNvPr id="1026" name="Picture 2" descr="Képtalálat a következőre: „precessi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76" y="2948621"/>
            <a:ext cx="2648647" cy="30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865450" y="6094603"/>
            <a:ext cx="22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Precession</a:t>
            </a:r>
            <a:r>
              <a:rPr lang="hu-HU" dirty="0" smtClean="0"/>
              <a:t>, </a:t>
            </a:r>
            <a:r>
              <a:rPr lang="hu-HU" dirty="0" err="1" smtClean="0"/>
              <a:t>Wikipedia</a:t>
            </a:r>
            <a:endParaRPr lang="hu-HU" dirty="0"/>
          </a:p>
        </p:txBody>
      </p:sp>
      <p:pic>
        <p:nvPicPr>
          <p:cNvPr id="1028" name="Picture 4" descr="https://upload.wikimedia.org/wikipedia/commons/8/82/Gyroscope_precess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31" y="331467"/>
            <a:ext cx="2601635" cy="26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868057"/>
          </a:xfrm>
        </p:spPr>
        <p:txBody>
          <a:bodyPr/>
          <a:lstStyle/>
          <a:p>
            <a:pPr algn="ctr"/>
            <a:r>
              <a:rPr lang="hu-HU" dirty="0"/>
              <a:t>The Bloch </a:t>
            </a:r>
            <a:r>
              <a:rPr lang="hu-HU" dirty="0" err="1"/>
              <a:t>equations</a:t>
            </a:r>
            <a:r>
              <a:rPr lang="hu-HU" dirty="0"/>
              <a:t> </a:t>
            </a:r>
            <a:r>
              <a:rPr lang="hu-HU" dirty="0" smtClean="0"/>
              <a:t>2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08838" y="1209033"/>
                <a:ext cx="10134601" cy="49652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 smtClean="0"/>
                  <a:t>In reality the macroscopic magnetization of the sample will return to its thermal equilibrium after excitation instead of infinite precession. The equation of motion can be amended with 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empirical relaxation terms: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aseline="-250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𝑑𝑀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aseline="-25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hlinkClick r:id="rId2" action="ppaction://hlinkfile"/>
                  </a:rPr>
                  <a:t>T1 and T2 relaxation </a:t>
                </a:r>
                <a:r>
                  <a:rPr lang="en-US" dirty="0">
                    <a:solidFill>
                      <a:srgbClr val="FF0000"/>
                    </a:solidFill>
                    <a:hlinkClick r:id="rId2" action="ppaction://hlinkfile"/>
                  </a:rPr>
                  <a:t>d</a:t>
                </a:r>
                <a:r>
                  <a:rPr lang="en-US" dirty="0" smtClean="0">
                    <a:solidFill>
                      <a:srgbClr val="FF0000"/>
                    </a:solidFill>
                    <a:hlinkClick r:id="rId2" action="ppaction://hlinkfile"/>
                  </a:rPr>
                  <a:t>emo video</a:t>
                </a:r>
                <a:endParaRPr lang="en-US" baseline="-25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838" y="1209033"/>
                <a:ext cx="10134601" cy="4965264"/>
              </a:xfrm>
              <a:blipFill>
                <a:blip r:embed="rId3"/>
                <a:stretch>
                  <a:fillRect l="-1264" t="-1104" r="-12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6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414"/>
          </a:xfrm>
        </p:spPr>
        <p:txBody>
          <a:bodyPr/>
          <a:lstStyle/>
          <a:p>
            <a:pPr algn="ctr"/>
            <a:r>
              <a:rPr lang="en-US" dirty="0" smtClean="0"/>
              <a:t>Origin of the relaxation times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200861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Relaxation processes are </a:t>
            </a:r>
            <a:r>
              <a:rPr lang="en-US" dirty="0" smtClean="0">
                <a:solidFill>
                  <a:srgbClr val="FF0000"/>
                </a:solidFill>
              </a:rPr>
              <a:t>irreversible thermal </a:t>
            </a:r>
            <a:r>
              <a:rPr lang="en-US" dirty="0" smtClean="0"/>
              <a:t>effects.</a:t>
            </a:r>
          </a:p>
          <a:p>
            <a:pPr marL="0" indent="0" algn="just">
              <a:buNone/>
            </a:pPr>
            <a:r>
              <a:rPr lang="en-US" b="1" dirty="0" smtClean="0"/>
              <a:t>T1: longitudinal or spin-lattice relaxation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Energy transfer </a:t>
            </a:r>
            <a:r>
              <a:rPr lang="en-US" dirty="0" smtClean="0"/>
              <a:t>between the spins and their environment. Energy dissipation occurs.</a:t>
            </a:r>
          </a:p>
          <a:p>
            <a:pPr marL="0" indent="0" algn="just">
              <a:buNone/>
            </a:pPr>
            <a:r>
              <a:rPr lang="en-US" b="1" dirty="0" smtClean="0"/>
              <a:t>T2: transverse or spin-spin relaxation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No energy trans</a:t>
            </a:r>
            <a:r>
              <a:rPr lang="hu-HU" dirty="0" smtClean="0">
                <a:solidFill>
                  <a:srgbClr val="FF0000"/>
                </a:solidFill>
              </a:rPr>
              <a:t>f</a:t>
            </a:r>
            <a:r>
              <a:rPr lang="en-US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the environment of the spins. Transverse component of the angular momentum gets lost as the coherence disappears due to local. This is an </a:t>
            </a:r>
            <a:r>
              <a:rPr lang="en-US" dirty="0" smtClean="0">
                <a:solidFill>
                  <a:srgbClr val="FF0000"/>
                </a:solidFill>
              </a:rPr>
              <a:t>entropy effect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1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666"/>
          </a:xfrm>
        </p:spPr>
        <p:txBody>
          <a:bodyPr/>
          <a:lstStyle/>
          <a:p>
            <a:pPr algn="ctr"/>
            <a:r>
              <a:rPr lang="en-US" dirty="0"/>
              <a:t>Origin of the relaxation times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008"/>
                <a:ext cx="10515600" cy="473544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hu-HU" dirty="0" smtClean="0"/>
                  <a:t>„The </a:t>
                </a:r>
                <a:r>
                  <a:rPr lang="hu-HU" dirty="0" err="1" smtClean="0"/>
                  <a:t>relaxation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times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express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mobility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of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molecules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dirty="0" smtClean="0"/>
                  <a:t>in </a:t>
                </a:r>
                <a:r>
                  <a:rPr lang="hu-HU" dirty="0" err="1" smtClean="0"/>
                  <a:t>which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nuclei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under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consideration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are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located</a:t>
                </a:r>
                <a:r>
                  <a:rPr lang="hu-HU" dirty="0" smtClean="0"/>
                  <a:t>.” </a:t>
                </a:r>
              </a:p>
              <a:p>
                <a:pPr marL="0" indent="0" algn="just">
                  <a:buNone/>
                </a:pPr>
                <a:r>
                  <a:rPr lang="hu-HU" dirty="0" smtClean="0"/>
                  <a:t>The </a:t>
                </a:r>
                <a:r>
                  <a:rPr lang="hu-HU" dirty="0" err="1" smtClean="0"/>
                  <a:t>stochastic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nature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molecular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motions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described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autocorrelation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function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: </a:t>
                </a:r>
                <a:r>
                  <a:rPr lang="hu-HU" i="1" dirty="0" smtClean="0">
                    <a:solidFill>
                      <a:srgbClr val="FF0000"/>
                    </a:solidFill>
                  </a:rPr>
                  <a:t>K(t). </a:t>
                </a:r>
              </a:p>
              <a:p>
                <a:pPr marL="0" indent="0" algn="just">
                  <a:buNone/>
                </a:pPr>
                <a:r>
                  <a:rPr lang="hu-HU" dirty="0" smtClean="0"/>
                  <a:t>„</a:t>
                </a:r>
                <a:r>
                  <a:rPr lang="hu-HU" dirty="0" err="1" smtClean="0"/>
                  <a:t>This</a:t>
                </a:r>
                <a:r>
                  <a:rPr lang="hu-HU" dirty="0" smtClean="0"/>
                  <a:t> is a </a:t>
                </a:r>
                <a:r>
                  <a:rPr lang="hu-HU" dirty="0" err="1" smtClean="0"/>
                  <a:t>measure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how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long</a:t>
                </a:r>
                <a:r>
                  <a:rPr lang="hu-HU" dirty="0" smtClean="0"/>
                  <a:t> a </a:t>
                </a:r>
                <a:r>
                  <a:rPr lang="hu-HU" dirty="0" err="1" smtClean="0"/>
                  <a:t>molecule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can</a:t>
                </a:r>
                <a:r>
                  <a:rPr lang="hu-HU" dirty="0" smtClean="0"/>
                  <a:t> ’</a:t>
                </a:r>
                <a:r>
                  <a:rPr lang="hu-HU" dirty="0" err="1" smtClean="0"/>
                  <a:t>remember</a:t>
                </a:r>
                <a:r>
                  <a:rPr lang="hu-HU" dirty="0" smtClean="0"/>
                  <a:t>’ </a:t>
                </a:r>
                <a:r>
                  <a:rPr lang="hu-HU" dirty="0" err="1" smtClean="0"/>
                  <a:t>colliding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with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another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molecule</a:t>
                </a:r>
                <a:r>
                  <a:rPr lang="hu-HU" dirty="0" smtClean="0"/>
                  <a:t>.” </a:t>
                </a:r>
                <a:r>
                  <a:rPr lang="hu-HU" i="1" dirty="0" smtClean="0"/>
                  <a:t>K(t) </a:t>
                </a:r>
                <a:r>
                  <a:rPr lang="hu-HU" dirty="0" err="1" smtClean="0"/>
                  <a:t>can</a:t>
                </a:r>
                <a:r>
                  <a:rPr lang="hu-HU" dirty="0" smtClean="0"/>
                  <a:t> be </a:t>
                </a:r>
                <a:r>
                  <a:rPr lang="hu-HU" dirty="0" err="1" smtClean="0"/>
                  <a:t>usually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approximated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by</a:t>
                </a:r>
                <a:r>
                  <a:rPr lang="hu-HU" dirty="0" smtClean="0"/>
                  <a:t> an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exponential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decay</a:t>
                </a:r>
                <a:r>
                  <a:rPr lang="hu-HU" dirty="0" smtClean="0"/>
                  <a:t>:</a:t>
                </a:r>
              </a:p>
              <a:p>
                <a:pPr marL="0" indent="0" algn="just">
                  <a:buNone/>
                </a:pPr>
                <a:endParaRPr lang="hu-HU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(0)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marL="0" indent="0" algn="just">
                  <a:buNone/>
                </a:pPr>
                <a:endParaRPr lang="hu-HU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hu-H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is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correlation</a:t>
                </a:r>
                <a:r>
                  <a:rPr lang="hu-HU" dirty="0" smtClean="0">
                    <a:solidFill>
                      <a:srgbClr val="FF0000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FF0000"/>
                    </a:solidFill>
                  </a:rPr>
                  <a:t>time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008"/>
                <a:ext cx="10515600" cy="4735443"/>
              </a:xfrm>
              <a:blipFill>
                <a:blip r:embed="rId2"/>
                <a:stretch>
                  <a:fillRect l="-1217" t="-2960" r="-1159" b="-36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65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822"/>
          </a:xfrm>
        </p:spPr>
        <p:txBody>
          <a:bodyPr/>
          <a:lstStyle/>
          <a:p>
            <a:pPr algn="ctr"/>
            <a:r>
              <a:rPr lang="en-US" dirty="0"/>
              <a:t>Origin of the relaxation </a:t>
            </a:r>
            <a:r>
              <a:rPr lang="en-US" dirty="0" smtClean="0"/>
              <a:t>time T</a:t>
            </a:r>
            <a:r>
              <a:rPr lang="en-US" baseline="-25000" dirty="0" smtClean="0"/>
              <a:t>2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521804" y="1528417"/>
                <a:ext cx="7033591" cy="466179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T2 can be des</a:t>
                </a:r>
                <a:r>
                  <a:rPr lang="hu-HU" dirty="0" smtClean="0"/>
                  <a:t>c</a:t>
                </a:r>
                <a:r>
                  <a:rPr lang="en-US" dirty="0" err="1" smtClean="0"/>
                  <a:t>ribed</a:t>
                </a:r>
                <a:r>
                  <a:rPr lang="en-US" dirty="0" smtClean="0"/>
                  <a:t> by the dephasing of the transverse component </a:t>
                </a:r>
                <a:r>
                  <a:rPr lang="en-US" i="1" dirty="0" smtClean="0"/>
                  <a:t>(</a:t>
                </a:r>
                <a:r>
                  <a:rPr lang="en-US" i="1" dirty="0" err="1" smtClean="0"/>
                  <a:t>I</a:t>
                </a:r>
                <a:r>
                  <a:rPr lang="en-US" i="1" baseline="-25000" dirty="0" err="1" smtClean="0"/>
                  <a:t>x</a:t>
                </a:r>
                <a:r>
                  <a:rPr lang="en-US" i="1" dirty="0" err="1" smtClean="0"/>
                  <a:t>,I</a:t>
                </a:r>
                <a:r>
                  <a:rPr lang="en-US" i="1" baseline="-25000" dirty="0" err="1" smtClean="0"/>
                  <a:t>y</a:t>
                </a:r>
                <a:r>
                  <a:rPr lang="en-US" i="1" dirty="0" smtClean="0"/>
                  <a:t>) </a:t>
                </a:r>
                <a:r>
                  <a:rPr lang="en-US" dirty="0" smtClean="0"/>
                  <a:t>of spins. Spins rotate with the </a:t>
                </a:r>
                <a:r>
                  <a:rPr lang="en-US" dirty="0" err="1" smtClean="0"/>
                  <a:t>Larmor</a:t>
                </a:r>
                <a:r>
                  <a:rPr lang="en-US" dirty="0" smtClean="0"/>
                  <a:t> frequency:</a:t>
                </a:r>
                <a:endParaRPr lang="hu-HU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𝐵𝑧</m:t>
                      </m:r>
                    </m:oMath>
                  </m:oMathPara>
                </a14:m>
                <a:endParaRPr lang="hu-HU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However, due to thermal molecular motions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local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z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acting on spins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fluctuates in time. </a:t>
                </a:r>
                <a:r>
                  <a:rPr lang="en-US" dirty="0" smtClean="0"/>
                  <a:t>The amplitude of fluctuation is described by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i="1" baseline="-25000" dirty="0" err="1" smtClean="0">
                    <a:solidFill>
                      <a:srgbClr val="FF0000"/>
                    </a:solidFill>
                  </a:rPr>
                  <a:t>z</a:t>
                </a:r>
                <a:r>
                  <a:rPr lang="en-US" dirty="0" smtClean="0"/>
                  <a:t>. Thus different nuclei in different molecules will have a slightly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different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Larmor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frequency</a:t>
                </a:r>
                <a:r>
                  <a:rPr lang="en-US" dirty="0" smtClean="0"/>
                  <a:t>. Rotation of spins with different frequencies leads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dephasing</a:t>
                </a:r>
                <a:r>
                  <a:rPr lang="hu-HU" dirty="0" smtClean="0"/>
                  <a:t>:</a:t>
                </a:r>
              </a:p>
              <a:p>
                <a:pPr marL="0" indent="0" algn="just">
                  <a:buNone/>
                </a:pPr>
                <a:endParaRPr lang="hu-HU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hu-HU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804" y="1528417"/>
                <a:ext cx="7033591" cy="4661798"/>
              </a:xfrm>
              <a:blipFill>
                <a:blip r:embed="rId2"/>
                <a:stretch>
                  <a:fillRect l="-1127" t="-2749" r="-12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17</a:t>
            </a:fld>
            <a:endParaRPr lang="hu-HU"/>
          </a:p>
        </p:txBody>
      </p:sp>
      <p:pic>
        <p:nvPicPr>
          <p:cNvPr id="1026" name="Picture 2" descr="Képtalálat a következőre: „t2 dephasi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27" y="2336111"/>
            <a:ext cx="3495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7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0771"/>
          </a:xfrm>
        </p:spPr>
        <p:txBody>
          <a:bodyPr/>
          <a:lstStyle/>
          <a:p>
            <a:pPr algn="ctr"/>
            <a:r>
              <a:rPr lang="en-US" dirty="0"/>
              <a:t>Origin of the relaxation time </a:t>
            </a:r>
            <a:r>
              <a:rPr lang="en-US" dirty="0" smtClean="0"/>
              <a:t>T</a:t>
            </a:r>
            <a:r>
              <a:rPr lang="hu-HU" baseline="-25000" dirty="0" smtClean="0"/>
              <a:t>1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96462" y="1534180"/>
                <a:ext cx="6658112" cy="468388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smtClean="0"/>
                  <a:t>z component of the spins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is flipped </a:t>
                </a:r>
                <a:r>
                  <a:rPr lang="en-US" sz="2400" dirty="0" smtClean="0"/>
                  <a:t>during relaxation to the thermal equilibrium. The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transition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probablity</a:t>
                </a:r>
                <a:r>
                  <a:rPr lang="en-US" sz="2400" dirty="0" smtClean="0"/>
                  <a:t> between two neighboring energy levels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as a result of the fluctuating local magnetic field </a:t>
                </a:r>
                <a:r>
                  <a:rPr lang="en-US" sz="2400" b="1" dirty="0" smtClean="0"/>
                  <a:t>b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hu-HU" sz="2400" b="0" i="0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hu-HU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hu-HU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hu-HU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sz="24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hu-HU" sz="24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hu-HU" sz="24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hu-HU" sz="24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hu-HU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hu-HU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2" y="1534180"/>
                <a:ext cx="6658112" cy="4683885"/>
              </a:xfrm>
              <a:blipFill>
                <a:blip r:embed="rId2"/>
                <a:stretch>
                  <a:fillRect l="-1374" t="-1042" r="-20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444" y="1858808"/>
            <a:ext cx="4652311" cy="36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925"/>
          </a:xfrm>
        </p:spPr>
        <p:txBody>
          <a:bodyPr/>
          <a:lstStyle/>
          <a:p>
            <a:pPr algn="ctr"/>
            <a:r>
              <a:rPr lang="en-US" dirty="0" smtClean="0"/>
              <a:t>MRI</a:t>
            </a:r>
            <a:r>
              <a:rPr lang="hu-HU" dirty="0" smtClean="0"/>
              <a:t> </a:t>
            </a:r>
            <a:r>
              <a:rPr lang="hu-HU" dirty="0" err="1" smtClean="0"/>
              <a:t>thematics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300" y="1450975"/>
            <a:ext cx="7689850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Microscopic and macroscopic magnetization. The Bloch equation. T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and T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relaxation times.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resonance. 90° pulse. FID: free induction decay. Effective T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method for determining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1</a:t>
            </a:r>
            <a:r>
              <a:rPr lang="en-US" dirty="0" smtClean="0"/>
              <a:t>. Spin echo. Magnetic resonance spectroscopy.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Imaging. Selective excitation and read out of a slice.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sequences and contrast. Flow in MRI.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fMRI. BOLD. Echo planar imaging (EPI). Spin echo (SE) and gradient echo (GE) for fast imaging.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Modern imaging techniques in biology: Lecture </a:t>
            </a:r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2</a:t>
            </a:fld>
            <a:endParaRPr lang="hu-HU"/>
          </a:p>
        </p:txBody>
      </p:sp>
      <p:pic>
        <p:nvPicPr>
          <p:cNvPr id="4098" name="Picture 2" descr="http://m.blog.hu/ra/radiologia/image/mri_saf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791496"/>
            <a:ext cx="4013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8446930" y="5024875"/>
            <a:ext cx="320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Image: http://radiologia.blog.hu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4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5886"/>
            <a:ext cx="10515600" cy="85127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Microscopic </a:t>
            </a:r>
            <a:r>
              <a:rPr lang="en-US" dirty="0" smtClean="0"/>
              <a:t>magnetization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7562" y="1393592"/>
            <a:ext cx="4441971" cy="435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err="1" smtClean="0"/>
              <a:t>Magnetic</a:t>
            </a:r>
            <a:r>
              <a:rPr lang="hu-HU" sz="2400" dirty="0" smtClean="0"/>
              <a:t> </a:t>
            </a:r>
            <a:r>
              <a:rPr lang="hu-HU" sz="2400" dirty="0" err="1" smtClean="0"/>
              <a:t>nuclei</a:t>
            </a:r>
            <a:r>
              <a:rPr lang="hu-HU" sz="2400" dirty="0" smtClean="0"/>
              <a:t> in </a:t>
            </a:r>
            <a:r>
              <a:rPr lang="hu-HU" sz="2400" dirty="0" err="1" smtClean="0"/>
              <a:t>biology</a:t>
            </a:r>
            <a:r>
              <a:rPr lang="hu-HU" sz="2400" dirty="0" smtClean="0"/>
              <a:t>: </a:t>
            </a:r>
            <a:r>
              <a:rPr lang="hu-HU" sz="2400" baseline="30000" dirty="0" smtClean="0"/>
              <a:t>1</a:t>
            </a:r>
            <a:r>
              <a:rPr lang="hu-HU" sz="2400" dirty="0" smtClean="0"/>
              <a:t>H, </a:t>
            </a:r>
            <a:r>
              <a:rPr lang="hu-HU" sz="2400" baseline="30000" dirty="0" smtClean="0"/>
              <a:t>13</a:t>
            </a:r>
            <a:r>
              <a:rPr lang="hu-HU" sz="2400" dirty="0" smtClean="0"/>
              <a:t>C, </a:t>
            </a:r>
            <a:r>
              <a:rPr lang="hu-HU" sz="2400" baseline="30000" dirty="0" smtClean="0"/>
              <a:t>14</a:t>
            </a:r>
            <a:r>
              <a:rPr lang="hu-HU" sz="2400" dirty="0" smtClean="0"/>
              <a:t>N, </a:t>
            </a:r>
            <a:r>
              <a:rPr lang="hu-HU" sz="2400" baseline="30000" dirty="0" smtClean="0"/>
              <a:t>19</a:t>
            </a:r>
            <a:r>
              <a:rPr lang="hu-HU" sz="2400" dirty="0" smtClean="0"/>
              <a:t>F, </a:t>
            </a:r>
            <a:r>
              <a:rPr lang="hu-HU" sz="2400" baseline="30000" dirty="0" smtClean="0"/>
              <a:t>23</a:t>
            </a:r>
            <a:r>
              <a:rPr lang="hu-HU" sz="2400" dirty="0" smtClean="0"/>
              <a:t>Na, </a:t>
            </a:r>
            <a:r>
              <a:rPr lang="hu-HU" sz="2400" baseline="30000" dirty="0" smtClean="0"/>
              <a:t>31</a:t>
            </a:r>
            <a:r>
              <a:rPr lang="hu-HU" sz="2400" dirty="0" smtClean="0"/>
              <a:t>P, </a:t>
            </a:r>
            <a:r>
              <a:rPr lang="hu-HU" sz="2400" baseline="30000" dirty="0" smtClean="0"/>
              <a:t>39</a:t>
            </a:r>
            <a:r>
              <a:rPr lang="hu-HU" sz="2400" dirty="0" smtClean="0"/>
              <a:t>K. </a:t>
            </a:r>
            <a:r>
              <a:rPr lang="hu-HU" sz="2400" dirty="0" err="1" smtClean="0"/>
              <a:t>These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stable</a:t>
            </a:r>
            <a:r>
              <a:rPr lang="hu-HU" sz="2400" dirty="0" smtClean="0"/>
              <a:t> </a:t>
            </a:r>
            <a:r>
              <a:rPr lang="hu-HU" sz="2400" dirty="0" err="1" smtClean="0"/>
              <a:t>isotopes</a:t>
            </a:r>
            <a:r>
              <a:rPr lang="hu-HU" sz="2400" dirty="0" smtClean="0"/>
              <a:t>. Most </a:t>
            </a:r>
            <a:r>
              <a:rPr lang="hu-HU" sz="2400" dirty="0" err="1" smtClean="0"/>
              <a:t>frequent</a:t>
            </a:r>
            <a:r>
              <a:rPr lang="hu-HU" sz="2400" dirty="0" smtClean="0"/>
              <a:t>: </a:t>
            </a:r>
            <a:r>
              <a:rPr lang="hu-HU" sz="2400" baseline="30000" dirty="0" smtClean="0"/>
              <a:t>1</a:t>
            </a:r>
            <a:r>
              <a:rPr lang="hu-HU" sz="2400" dirty="0" smtClean="0"/>
              <a:t>H = proton = p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.</a:t>
            </a:r>
          </a:p>
          <a:p>
            <a:pPr marL="0" indent="0" algn="just">
              <a:buNone/>
            </a:pPr>
            <a:r>
              <a:rPr lang="hu-HU" sz="2400" dirty="0" err="1" smtClean="0"/>
              <a:t>Those</a:t>
            </a:r>
            <a:r>
              <a:rPr lang="hu-HU" sz="2400" dirty="0" smtClean="0"/>
              <a:t> </a:t>
            </a:r>
            <a:r>
              <a:rPr lang="hu-HU" sz="2400" dirty="0" err="1" smtClean="0"/>
              <a:t>nuclei</a:t>
            </a:r>
            <a:r>
              <a:rPr lang="hu-HU" sz="2400" dirty="0" smtClean="0"/>
              <a:t> </a:t>
            </a:r>
            <a:r>
              <a:rPr lang="hu-HU" sz="2400" dirty="0" err="1" smtClean="0"/>
              <a:t>have</a:t>
            </a:r>
            <a:r>
              <a:rPr lang="hu-HU" sz="2400" dirty="0" smtClean="0"/>
              <a:t> a non </a:t>
            </a:r>
            <a:r>
              <a:rPr lang="hu-HU" sz="2400" dirty="0" err="1" smtClean="0"/>
              <a:t>zero</a:t>
            </a:r>
            <a:r>
              <a:rPr lang="hu-HU" sz="2400" dirty="0" smtClean="0"/>
              <a:t> spin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posses</a:t>
            </a:r>
            <a:r>
              <a:rPr lang="hu-HU" sz="2400" dirty="0" smtClean="0"/>
              <a:t> </a:t>
            </a:r>
            <a:r>
              <a:rPr lang="hu-HU" sz="2400" dirty="0" err="1" smtClean="0"/>
              <a:t>unpaired</a:t>
            </a:r>
            <a:r>
              <a:rPr lang="hu-HU" sz="2400" dirty="0" smtClean="0"/>
              <a:t> proton </a:t>
            </a:r>
            <a:r>
              <a:rPr lang="hu-HU" sz="2400" dirty="0" err="1" smtClean="0"/>
              <a:t>or</a:t>
            </a:r>
            <a:r>
              <a:rPr lang="hu-HU" sz="2400" dirty="0" smtClean="0"/>
              <a:t> neutron.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3</a:t>
            </a:fld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80154"/>
              </p:ext>
            </p:extLst>
          </p:nvPr>
        </p:nvGraphicFramePr>
        <p:xfrm>
          <a:off x="5408103" y="1393592"/>
          <a:ext cx="6404994" cy="4260589"/>
        </p:xfrm>
        <a:graphic>
          <a:graphicData uri="http://schemas.openxmlformats.org/drawingml/2006/table">
            <a:tbl>
              <a:tblPr/>
              <a:tblGrid>
                <a:gridCol w="711666">
                  <a:extLst>
                    <a:ext uri="{9D8B030D-6E8A-4147-A177-3AD203B41FA5}">
                      <a16:colId xmlns:a16="http://schemas.microsoft.com/office/drawing/2014/main" val="1503601464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1405178689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2021680413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1143210501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348554718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2842068771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1903517354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1927599465"/>
                    </a:ext>
                  </a:extLst>
                </a:gridCol>
                <a:gridCol w="711666">
                  <a:extLst>
                    <a:ext uri="{9D8B030D-6E8A-4147-A177-3AD203B41FA5}">
                      <a16:colId xmlns:a16="http://schemas.microsoft.com/office/drawing/2014/main" val="1969418793"/>
                    </a:ext>
                  </a:extLst>
                </a:gridCol>
              </a:tblGrid>
              <a:tr h="1102741">
                <a:tc>
                  <a:txBody>
                    <a:bodyPr/>
                    <a:lstStyle/>
                    <a:p>
                      <a:pPr algn="ctr"/>
                      <a:r>
                        <a:rPr lang="hu-HU" sz="800" dirty="0" err="1">
                          <a:effectLst/>
                        </a:rPr>
                        <a:t>Mass</a:t>
                      </a:r>
                      <a:endParaRPr lang="hu-HU" sz="800" dirty="0">
                        <a:effectLst/>
                      </a:endParaRP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800">
                          <a:effectLst/>
                        </a:rPr>
                        <a:t>Element</a:t>
                      </a: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Magnetic dipole moment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[7]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[8]</a:t>
                      </a:r>
                      <a:r>
                        <a:rPr lang="en-US" sz="800">
                          <a:effectLst/>
                        </a:rPr>
                        <a:t/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(</a:t>
                      </a:r>
                      <a:r>
                        <a:rPr lang="en-US" sz="800" u="none" strike="noStrike">
                          <a:solidFill>
                            <a:srgbClr val="0B0080"/>
                          </a:solidFill>
                          <a:effectLst/>
                          <a:hlinkClick r:id="rId4" tooltip="Nuclear magneton"/>
                        </a:rPr>
                        <a:t>nuclear magneton</a:t>
                      </a:r>
                      <a:r>
                        <a:rPr lang="en-US" sz="800">
                          <a:effectLst/>
                        </a:rPr>
                        <a:t>units)</a:t>
                      </a: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800">
                          <a:effectLst/>
                        </a:rPr>
                        <a:t>Nuclear spin number</a:t>
                      </a:r>
                      <a:r>
                        <a:rPr lang="hu-HU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[7]</a:t>
                      </a:r>
                      <a:endParaRPr lang="hu-HU" sz="800">
                        <a:effectLst/>
                      </a:endParaRP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800">
                          <a:effectLst/>
                        </a:rPr>
                        <a:t>g-factor</a:t>
                      </a:r>
                      <a:r>
                        <a:rPr lang="hu-HU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[9]</a:t>
                      </a:r>
                      <a:endParaRPr lang="hu-HU" sz="800">
                        <a:effectLst/>
                      </a:endParaRP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800">
                          <a:effectLst/>
                        </a:rPr>
                        <a:t>Larmor frequency</a:t>
                      </a:r>
                      <a:br>
                        <a:rPr lang="hu-HU" sz="800">
                          <a:effectLst/>
                        </a:rPr>
                      </a:br>
                      <a:r>
                        <a:rPr lang="hu-HU" sz="800">
                          <a:effectLst/>
                        </a:rPr>
                        <a:t>(MHz/tesla)</a:t>
                      </a: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Gyromagnetic ratio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6"/>
                        </a:rPr>
                        <a:t>[10]</a:t>
                      </a:r>
                      <a:r>
                        <a:rPr lang="en-US" sz="800">
                          <a:effectLst/>
                        </a:rPr>
                        <a:t/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(rad s</a:t>
                      </a:r>
                      <a:r>
                        <a:rPr lang="en-US" sz="800" baseline="30000">
                          <a:effectLst/>
                        </a:rPr>
                        <a:t>−1</a:t>
                      </a:r>
                      <a:r>
                        <a:rPr lang="en-US" sz="800">
                          <a:effectLst/>
                        </a:rPr>
                        <a:t> µT</a:t>
                      </a:r>
                      <a:r>
                        <a:rPr lang="en-US" sz="800" baseline="30000">
                          <a:effectLst/>
                        </a:rPr>
                        <a:t>−1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(free atom)</a:t>
                      </a: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800">
                          <a:effectLst/>
                        </a:rPr>
                        <a:t>Isotopic abundance</a:t>
                      </a: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NMR Sensitivity</a:t>
                      </a:r>
                      <a:r>
                        <a:rPr lang="en-US" sz="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[2]</a:t>
                      </a:r>
                      <a:r>
                        <a:rPr lang="en-US" sz="800">
                          <a:effectLst/>
                        </a:rPr>
                        <a:t/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(relative to </a:t>
                      </a:r>
                      <a:r>
                        <a:rPr lang="en-US" sz="800" baseline="30000">
                          <a:effectLst/>
                        </a:rPr>
                        <a:t>1</a:t>
                      </a:r>
                      <a:r>
                        <a:rPr lang="en-US" sz="800">
                          <a:effectLst/>
                        </a:rPr>
                        <a:t>H)</a:t>
                      </a:r>
                    </a:p>
                  </a:txBody>
                  <a:tcPr marL="40667" marR="44479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12749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 dirty="0">
                          <a:effectLst/>
                        </a:rPr>
                        <a:t>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8" tooltip="Hydrogen"/>
                        </a:rPr>
                        <a:t>H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2.79284734(3)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1/2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5.58569468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42.6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267.522208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99.98%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02008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9" tooltip="Deuterium"/>
                        </a:rPr>
                        <a:t>H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0.857438228(9)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0.857438228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6.5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41.0662919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0.02%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62136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7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10" tooltip="Lithium"/>
                        </a:rPr>
                        <a:t>Li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3.256427(2)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3/2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2.1709750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16.5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103.97704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92.6%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43592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13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11" tooltip="Carbon"/>
                        </a:rPr>
                        <a:t>C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0.7024118(14)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1/2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1.404824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10.7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67.28286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1.11%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0.016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96047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14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12" tooltip="Nitrogen"/>
                        </a:rPr>
                        <a:t>N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0.40376100(6)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0.40376100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3.1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19.337798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99.63%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0.001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792218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19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13" tooltip="Fluorine"/>
                        </a:rPr>
                        <a:t>F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2.628868(8)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5.253736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40.4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251.6233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100.00%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0.83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22683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23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14" tooltip="Sodium"/>
                        </a:rPr>
                        <a:t>Na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2.217522(2)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3/2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1.4784371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11.3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70.808516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100.00%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0.093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55940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31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15" tooltip="Phosphorus"/>
                        </a:rPr>
                        <a:t>P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1.13160(3)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1/2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17.2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108.394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100.00%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dirty="0">
                          <a:effectLst/>
                        </a:rPr>
                        <a:t>0.066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37540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39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u="none" strike="noStrike">
                          <a:solidFill>
                            <a:srgbClr val="0B0080"/>
                          </a:solidFill>
                          <a:effectLst/>
                          <a:hlinkClick r:id="rId16" tooltip="Potassium"/>
                        </a:rPr>
                        <a:t>K</a:t>
                      </a:r>
                      <a:endParaRPr lang="hu-HU" sz="800">
                        <a:effectLst/>
                      </a:endParaRP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0.39147(3)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dirty="0">
                          <a:effectLst/>
                        </a:rPr>
                        <a:t>3/2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0.2610049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dirty="0">
                          <a:effectLst/>
                        </a:rPr>
                        <a:t>2.0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12.500612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>
                          <a:effectLst/>
                        </a:rPr>
                        <a:t>93.1%</a:t>
                      </a:r>
                    </a:p>
                  </a:txBody>
                  <a:tcPr marL="40667" marR="40667" marT="20333" marB="20333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800" dirty="0"/>
                    </a:p>
                  </a:txBody>
                  <a:tcPr marL="40667" marR="40667" marT="20333" marB="20333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5562265"/>
                  </a:ext>
                </a:extLst>
              </a:tr>
            </a:tbl>
          </a:graphicData>
        </a:graphic>
      </p:graphicFrame>
      <p:sp>
        <p:nvSpPr>
          <p:cNvPr id="7" name="AutoShape 2" descr="{\displaystyle \mu _{Z}/\mu _{N}}"/>
          <p:cNvSpPr>
            <a:spLocks noChangeAspect="1" noChangeArrowheads="1"/>
          </p:cNvSpPr>
          <p:nvPr/>
        </p:nvSpPr>
        <p:spPr bwMode="auto">
          <a:xfrm>
            <a:off x="5498972" y="1758513"/>
            <a:ext cx="4890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3" descr="{\displaystyle g=\mu /I}"/>
          <p:cNvSpPr>
            <a:spLocks noChangeAspect="1" noChangeArrowheads="1"/>
          </p:cNvSpPr>
          <p:nvPr/>
        </p:nvSpPr>
        <p:spPr bwMode="auto">
          <a:xfrm>
            <a:off x="5498972" y="1758513"/>
            <a:ext cx="4890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{\displaystyle \nu /B=g\mu _{N}/h}"/>
          <p:cNvSpPr>
            <a:spLocks noChangeAspect="1" noChangeArrowheads="1"/>
          </p:cNvSpPr>
          <p:nvPr/>
        </p:nvSpPr>
        <p:spPr bwMode="auto">
          <a:xfrm>
            <a:off x="5498972" y="1758513"/>
            <a:ext cx="4890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5" descr="{\displaystyle \omega /B=\gamma =g\mu _{N}/\hbar }"/>
          <p:cNvSpPr>
            <a:spLocks noChangeAspect="1" noChangeArrowheads="1"/>
          </p:cNvSpPr>
          <p:nvPr/>
        </p:nvSpPr>
        <p:spPr bwMode="auto">
          <a:xfrm>
            <a:off x="5498972" y="1758513"/>
            <a:ext cx="4890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754536" y="5863769"/>
            <a:ext cx="371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Nuclear</a:t>
            </a:r>
            <a:r>
              <a:rPr lang="hu-HU" dirty="0"/>
              <a:t> </a:t>
            </a:r>
            <a:r>
              <a:rPr lang="hu-HU" dirty="0" err="1"/>
              <a:t>magnetic</a:t>
            </a:r>
            <a:r>
              <a:rPr lang="hu-HU" dirty="0"/>
              <a:t> </a:t>
            </a:r>
            <a:r>
              <a:rPr lang="hu-HU" dirty="0" err="1" smtClean="0"/>
              <a:t>moment</a:t>
            </a:r>
            <a:r>
              <a:rPr lang="hu-HU" dirty="0" smtClean="0"/>
              <a:t>, </a:t>
            </a:r>
            <a:r>
              <a:rPr lang="hu-HU" dirty="0" err="1" smtClean="0"/>
              <a:t>Wikipedia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58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0640"/>
          </a:xfrm>
        </p:spPr>
        <p:txBody>
          <a:bodyPr/>
          <a:lstStyle/>
          <a:p>
            <a:pPr algn="ctr"/>
            <a:r>
              <a:rPr lang="hu-HU" dirty="0" smtClean="0"/>
              <a:t>Spin: </a:t>
            </a:r>
            <a:r>
              <a:rPr lang="hu-HU" dirty="0" err="1" smtClean="0"/>
              <a:t>instrinsic</a:t>
            </a:r>
            <a:r>
              <a:rPr lang="hu-HU" dirty="0" smtClean="0"/>
              <a:t> </a:t>
            </a:r>
            <a:r>
              <a:rPr lang="hu-HU" dirty="0" err="1" smtClean="0"/>
              <a:t>angular</a:t>
            </a:r>
            <a:r>
              <a:rPr lang="hu-HU" dirty="0" smtClean="0"/>
              <a:t> momentum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06736" cy="424381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u-HU" b="1" dirty="0" smtClean="0">
                    <a:solidFill>
                      <a:srgbClr val="FF0000"/>
                    </a:solidFill>
                  </a:rPr>
                  <a:t>Spin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intrinsic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angular</a:t>
                </a:r>
                <a:r>
                  <a:rPr lang="hu-HU" b="1" dirty="0" smtClean="0"/>
                  <a:t> momentum</a:t>
                </a:r>
                <a:r>
                  <a:rPr lang="hu-HU" dirty="0" smtClean="0"/>
                  <a:t> of an </a:t>
                </a:r>
                <a:r>
                  <a:rPr lang="hu-HU" dirty="0" err="1" smtClean="0"/>
                  <a:t>elementary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particle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e.g</a:t>
                </a:r>
                <a:r>
                  <a:rPr lang="hu-HU" dirty="0" smtClean="0"/>
                  <a:t>., </a:t>
                </a:r>
                <a:r>
                  <a:rPr lang="hu-HU" dirty="0" err="1" smtClean="0"/>
                  <a:t>electron</a:t>
                </a:r>
                <a:r>
                  <a:rPr lang="hu-HU" dirty="0" smtClean="0"/>
                  <a:t>, proton </a:t>
                </a:r>
                <a:r>
                  <a:rPr lang="hu-HU" dirty="0" err="1" smtClean="0"/>
                  <a:t>or</a:t>
                </a:r>
                <a:r>
                  <a:rPr lang="hu-HU" dirty="0" smtClean="0"/>
                  <a:t> neutron. </a:t>
                </a:r>
                <a:r>
                  <a:rPr lang="hu-HU" dirty="0" err="1" smtClean="0"/>
                  <a:t>All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them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have</a:t>
                </a:r>
                <a:r>
                  <a:rPr lang="hu-HU" dirty="0" smtClean="0"/>
                  <a:t> a spin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dirty="0" smtClean="0"/>
                  <a:t> in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units</m:t>
                    </m:r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𝑃𝑙𝑎𝑛𝑐𝑘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06736" cy="4243810"/>
              </a:xfrm>
              <a:blipFill>
                <a:blip r:embed="rId2"/>
                <a:stretch>
                  <a:fillRect l="-2414" t="-2296" r="-22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4</a:t>
            </a:fld>
            <a:endParaRPr lang="hu-HU"/>
          </a:p>
        </p:txBody>
      </p:sp>
      <p:pic>
        <p:nvPicPr>
          <p:cNvPr id="2050" name="Picture 2" descr="https://upload.wikimedia.org/wikipedia/commons/0/09/Torqu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74" y="1971806"/>
            <a:ext cx="2095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7604620" y="4215468"/>
                <a:ext cx="339754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u-HU" dirty="0" smtClean="0"/>
                  <a:t>Angular momentum: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hu-HU" b="1" dirty="0" smtClean="0"/>
                  <a:t> </a:t>
                </a:r>
              </a:p>
              <a:p>
                <a:pPr algn="just"/>
                <a:endParaRPr lang="hu-HU" dirty="0" smtClean="0"/>
              </a:p>
              <a:p>
                <a:pPr algn="just"/>
                <a:r>
                  <a:rPr lang="en-US" dirty="0" smtClean="0"/>
                  <a:t>The </a:t>
                </a:r>
                <a:r>
                  <a:rPr lang="en-US" dirty="0"/>
                  <a:t>definition of angular momentum for a </a:t>
                </a:r>
                <a:r>
                  <a:rPr lang="en-US" dirty="0">
                    <a:hlinkClick r:id="rId4" tooltip="Point particle"/>
                  </a:rPr>
                  <a:t>point particle</a:t>
                </a:r>
                <a:r>
                  <a:rPr lang="en-US" dirty="0"/>
                  <a:t> is a </a:t>
                </a:r>
                <a:r>
                  <a:rPr lang="en-US" dirty="0" err="1">
                    <a:hlinkClick r:id="rId5" tooltip="Pseudovector"/>
                  </a:rPr>
                  <a:t>pseudovector</a:t>
                </a:r>
                <a:r>
                  <a:rPr lang="en-US" dirty="0"/>
                  <a:t> </a:t>
                </a:r>
                <a:r>
                  <a:rPr lang="en-US" b="1" dirty="0" err="1"/>
                  <a:t>r</a:t>
                </a:r>
                <a:r>
                  <a:rPr lang="en-US" dirty="0" err="1"/>
                  <a:t>×</a:t>
                </a:r>
                <a:r>
                  <a:rPr lang="en-US" b="1" dirty="0" err="1"/>
                  <a:t>p</a:t>
                </a:r>
                <a:r>
                  <a:rPr lang="en-US" dirty="0"/>
                  <a:t>, the </a:t>
                </a:r>
                <a:r>
                  <a:rPr lang="en-US" dirty="0">
                    <a:hlinkClick r:id="rId6" tooltip="Cross product"/>
                  </a:rPr>
                  <a:t>cross product</a:t>
                </a:r>
                <a:r>
                  <a:rPr lang="en-US" dirty="0"/>
                  <a:t> of the particle's </a:t>
                </a:r>
                <a:r>
                  <a:rPr lang="en-US" dirty="0">
                    <a:hlinkClick r:id="rId7" tooltip="Position vector"/>
                  </a:rPr>
                  <a:t>position vector</a:t>
                </a:r>
                <a:r>
                  <a:rPr lang="en-US" dirty="0"/>
                  <a:t> </a:t>
                </a:r>
                <a:r>
                  <a:rPr lang="en-US" b="1" dirty="0"/>
                  <a:t>r</a:t>
                </a:r>
                <a:r>
                  <a:rPr lang="en-US" dirty="0"/>
                  <a:t>(relative to some origin) </a:t>
                </a:r>
                <a:endParaRPr lang="hu-HU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620" y="4215468"/>
                <a:ext cx="3397541" cy="2031325"/>
              </a:xfrm>
              <a:prstGeom prst="rect">
                <a:avLst/>
              </a:prstGeom>
              <a:blipFill>
                <a:blip r:embed="rId8"/>
                <a:stretch>
                  <a:fillRect l="-1434" t="-1802" r="-1434" b="-39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4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031"/>
          </a:xfrm>
        </p:spPr>
        <p:txBody>
          <a:bodyPr/>
          <a:lstStyle/>
          <a:p>
            <a:pPr algn="ctr"/>
            <a:r>
              <a:rPr lang="hu-HU" dirty="0" smtClean="0"/>
              <a:t>The </a:t>
            </a:r>
            <a:r>
              <a:rPr lang="hu-HU" dirty="0" err="1" smtClean="0"/>
              <a:t>origin</a:t>
            </a:r>
            <a:r>
              <a:rPr lang="hu-HU" dirty="0" smtClean="0"/>
              <a:t> of </a:t>
            </a:r>
            <a:r>
              <a:rPr lang="hu-HU" dirty="0" err="1"/>
              <a:t>m</a:t>
            </a:r>
            <a:r>
              <a:rPr lang="hu-HU" dirty="0" err="1" smtClean="0"/>
              <a:t>agnetic</a:t>
            </a:r>
            <a:r>
              <a:rPr lang="hu-HU" dirty="0" smtClean="0"/>
              <a:t> </a:t>
            </a:r>
            <a:r>
              <a:rPr lang="hu-HU" dirty="0" err="1" smtClean="0"/>
              <a:t>moment</a:t>
            </a:r>
            <a:r>
              <a:rPr lang="hu-HU" dirty="0" smtClean="0"/>
              <a:t>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Magnetic moment </a:t>
                </a:r>
                <a:r>
                  <a:rPr lang="en-US" dirty="0" smtClean="0"/>
                  <a:t>of a charged particle arises from its </a:t>
                </a:r>
                <a:r>
                  <a:rPr lang="en-US" b="1" dirty="0" smtClean="0"/>
                  <a:t>angular momentum</a:t>
                </a:r>
                <a:r>
                  <a:rPr lang="en-US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is the so-called </a:t>
                </a:r>
                <a:r>
                  <a:rPr lang="en-US" b="1" dirty="0" smtClean="0"/>
                  <a:t>gyromagnetic ratio</a:t>
                </a:r>
                <a:r>
                  <a:rPr lang="en-US" dirty="0" smtClean="0"/>
                  <a:t>. Gyromagnetic ratio of the electron: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is the dimensionless (</a:t>
                </a:r>
                <a:r>
                  <a:rPr lang="en-US" dirty="0" err="1" smtClean="0"/>
                  <a:t>unitless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g factor </a:t>
                </a:r>
                <a:r>
                  <a:rPr lang="en-US" dirty="0" smtClean="0"/>
                  <a:t>of the electron.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is the Bohr magneton. We would expect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 smtClean="0"/>
                  <a:t> for a „classical” electron.</a:t>
                </a: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700" b="-14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4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141"/>
          </a:xfrm>
        </p:spPr>
        <p:txBody>
          <a:bodyPr/>
          <a:lstStyle/>
          <a:p>
            <a:pPr algn="ctr"/>
            <a:r>
              <a:rPr lang="hu-HU" dirty="0" smtClean="0"/>
              <a:t>g </a:t>
            </a:r>
            <a:r>
              <a:rPr lang="hu-HU" dirty="0" err="1" smtClean="0"/>
              <a:t>factor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electron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3139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The real </a:t>
                </a:r>
                <a:r>
                  <a:rPr lang="en-US" b="1" dirty="0" smtClean="0"/>
                  <a:t>g factor of the free electron </a:t>
                </a:r>
                <a:r>
                  <a:rPr lang="en-US" dirty="0" smtClean="0"/>
                  <a:t>can be theoretically calculated on the basis of relativistic quantum field theory of electromagnetism: quantum </a:t>
                </a:r>
                <a:r>
                  <a:rPr lang="en-US" dirty="0" err="1" smtClean="0"/>
                  <a:t>electodynamics</a:t>
                </a:r>
                <a:r>
                  <a:rPr lang="en-US" dirty="0" smtClean="0"/>
                  <a:t> (QED):</a:t>
                </a:r>
                <a:endParaRPr lang="hu-HU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2(1+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+…)</m:t>
                    </m:r>
                  </m:oMath>
                </a14:m>
                <a:r>
                  <a:rPr lang="en-US" dirty="0" smtClean="0"/>
                  <a:t>,</a:t>
                </a:r>
                <a:endParaRPr lang="hu-HU" dirty="0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the fine-structure constant: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3139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1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/>
          <a:lstStyle/>
          <a:p>
            <a:pPr algn="ctr"/>
            <a:r>
              <a:rPr lang="hu-HU" dirty="0"/>
              <a:t>g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proton and </a:t>
            </a:r>
            <a:r>
              <a:rPr lang="hu-HU" dirty="0" err="1" smtClean="0"/>
              <a:t>the</a:t>
            </a:r>
            <a:r>
              <a:rPr lang="hu-HU" dirty="0" smtClean="0"/>
              <a:t> neutron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4914" y="1355841"/>
                <a:ext cx="8438473" cy="476812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3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Case of </a:t>
                </a:r>
                <a:r>
                  <a:rPr lang="hu-HU" sz="3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hu-HU" sz="3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proton and neutron is </a:t>
                </a:r>
                <a:r>
                  <a:rPr lang="hu-HU" sz="3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similar</a:t>
                </a:r>
                <a:r>
                  <a:rPr lang="hu-HU" sz="3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3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hu-HU" sz="3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3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electron</a:t>
                </a:r>
                <a:r>
                  <a:rPr lang="hu-HU" sz="3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hu-HU" sz="3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hu-HU" sz="3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proton: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3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sz="3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u-HU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hu-HU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𝑚𝑝</m:t>
                        </m:r>
                      </m:den>
                    </m:f>
                    <m:r>
                      <a:rPr lang="hu-HU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u-HU" sz="3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hu-HU" sz="3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hu-HU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hu-HU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u-HU" sz="3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sz="3800" dirty="0" smtClean="0"/>
                  <a:t>,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hu-HU" sz="38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3800" dirty="0" err="1" smtClean="0"/>
                  <a:t>where</a:t>
                </a:r>
                <a:r>
                  <a:rPr lang="hu-HU" sz="3800" dirty="0" smtClean="0"/>
                  <a:t> is </a:t>
                </a:r>
                <a:r>
                  <a:rPr lang="hu-HU" sz="3800" dirty="0" err="1" smtClean="0"/>
                  <a:t>the</a:t>
                </a:r>
                <a:r>
                  <a:rPr lang="hu-HU" sz="3800" dirty="0" smtClean="0"/>
                  <a:t> </a:t>
                </a:r>
                <a14:m>
                  <m:oMath xmlns:m="http://schemas.openxmlformats.org/officeDocument/2006/math">
                    <m:r>
                      <a:rPr lang="hu-HU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sz="3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3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3800" dirty="0" err="1" smtClean="0"/>
                  <a:t>gyromagnetic</a:t>
                </a:r>
                <a:r>
                  <a:rPr lang="hu-HU" sz="3800" dirty="0" smtClean="0"/>
                  <a:t> ratio and </a:t>
                </a:r>
                <a14:m>
                  <m:oMath xmlns:m="http://schemas.openxmlformats.org/officeDocument/2006/math">
                    <m:r>
                      <a:rPr lang="hu-HU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u-HU" sz="3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3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3800" dirty="0" smtClean="0"/>
                  <a:t>is </a:t>
                </a:r>
                <a:r>
                  <a:rPr lang="hu-HU" sz="3800" dirty="0" err="1" smtClean="0"/>
                  <a:t>the</a:t>
                </a:r>
                <a:r>
                  <a:rPr lang="hu-HU" sz="3800" dirty="0" smtClean="0"/>
                  <a:t> g </a:t>
                </a:r>
                <a:r>
                  <a:rPr lang="hu-HU" sz="3800" dirty="0" err="1" smtClean="0"/>
                  <a:t>factor</a:t>
                </a:r>
                <a:r>
                  <a:rPr lang="hu-HU" sz="3800" dirty="0" smtClean="0"/>
                  <a:t> of proton. </a:t>
                </a:r>
                <a14:m>
                  <m:oMath xmlns:m="http://schemas.openxmlformats.org/officeDocument/2006/math">
                    <m:r>
                      <a:rPr lang="hu-HU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sz="3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hu-HU" sz="3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3800" dirty="0" smtClean="0"/>
                  <a:t>is </a:t>
                </a:r>
                <a:r>
                  <a:rPr lang="hu-HU" sz="3800" dirty="0" err="1" smtClean="0"/>
                  <a:t>the</a:t>
                </a:r>
                <a:r>
                  <a:rPr lang="hu-HU" sz="3800" dirty="0" smtClean="0"/>
                  <a:t> </a:t>
                </a:r>
                <a:r>
                  <a:rPr lang="hu-HU" sz="3800" dirty="0" err="1" smtClean="0"/>
                  <a:t>nuclear</a:t>
                </a:r>
                <a:r>
                  <a:rPr lang="hu-HU" sz="3800" dirty="0" smtClean="0"/>
                  <a:t> </a:t>
                </a:r>
                <a:r>
                  <a:rPr lang="hu-HU" sz="3800" dirty="0" err="1" smtClean="0"/>
                  <a:t>magneton</a:t>
                </a:r>
                <a:r>
                  <a:rPr lang="hu-HU" sz="3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38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u-HU" sz="3800" b="0" i="1" baseline="-25000" smtClean="0">
                          <a:latin typeface="Cambria Math" panose="02040503050406030204" pitchFamily="18" charset="0"/>
                        </a:rPr>
                        <m:t>𝑒𝑙𝑒𝑐𝑡𝑟𝑜𝑛</m:t>
                      </m:r>
                      <m:r>
                        <a:rPr lang="hu-HU" sz="3800" b="0" i="1" smtClean="0">
                          <a:latin typeface="Cambria Math" panose="02040503050406030204" pitchFamily="18" charset="0"/>
                        </a:rPr>
                        <m:t>=−2.002 </m:t>
                      </m:r>
                    </m:oMath>
                  </m:oMathPara>
                </a14:m>
                <a:endParaRPr lang="hu-HU" sz="3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u-HU" sz="3800" b="0" i="1" baseline="-25000" smtClean="0">
                          <a:latin typeface="Cambria Math" panose="02040503050406030204" pitchFamily="18" charset="0"/>
                        </a:rPr>
                        <m:t>𝑝𝑟𝑜𝑡𝑜𝑛</m:t>
                      </m:r>
                      <m:r>
                        <a:rPr lang="hu-HU" sz="3800" b="0" i="1" smtClean="0">
                          <a:latin typeface="Cambria Math" panose="02040503050406030204" pitchFamily="18" charset="0"/>
                        </a:rPr>
                        <m:t>=5.586</m:t>
                      </m:r>
                    </m:oMath>
                  </m:oMathPara>
                </a14:m>
                <a:endParaRPr lang="hu-HU" sz="3800" b="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u-HU" sz="38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𝑛𝑒𝑢𝑡𝑟𝑜𝑛</m:t>
                      </m:r>
                      <m:r>
                        <a:rPr lang="hu-HU" sz="3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=−3.826</m:t>
                      </m:r>
                    </m:oMath>
                  </m:oMathPara>
                </a14:m>
                <a:endParaRPr lang="hu-HU" sz="38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914" y="1355841"/>
                <a:ext cx="8438473" cy="4768122"/>
              </a:xfrm>
              <a:blipFill>
                <a:blip r:embed="rId2"/>
                <a:stretch>
                  <a:fillRect l="-866" t="-7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7</a:t>
            </a:fld>
            <a:endParaRPr lang="hu-HU" dirty="0"/>
          </a:p>
        </p:txBody>
      </p:sp>
      <p:pic>
        <p:nvPicPr>
          <p:cNvPr id="3074" name="Picture 2" descr="Quark structure neutr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78" y="1485874"/>
            <a:ext cx="2827764" cy="28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8949053" y="4383568"/>
                <a:ext cx="290101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1 up and 2 down quarks make up the </a:t>
                </a:r>
                <a:r>
                  <a:rPr lang="en-US" b="1" dirty="0" smtClean="0"/>
                  <a:t>neutron</a:t>
                </a:r>
                <a:r>
                  <a:rPr lang="en-US" dirty="0" smtClean="0"/>
                  <a:t>. Electric charge of the up and down quarks: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053" y="4383568"/>
                <a:ext cx="2901014" cy="1316451"/>
              </a:xfrm>
              <a:prstGeom prst="rect">
                <a:avLst/>
              </a:prstGeom>
              <a:blipFill>
                <a:blip r:embed="rId4"/>
                <a:stretch>
                  <a:fillRect l="-1681" t="-2315" r="-1891" b="-23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19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0640"/>
          </a:xfrm>
        </p:spPr>
        <p:txBody>
          <a:bodyPr/>
          <a:lstStyle/>
          <a:p>
            <a:pPr algn="ctr"/>
            <a:r>
              <a:rPr lang="hu-HU" dirty="0" err="1" smtClean="0"/>
              <a:t>Nuclear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electron</a:t>
            </a:r>
            <a:r>
              <a:rPr lang="hu-HU" dirty="0" smtClean="0"/>
              <a:t> </a:t>
            </a:r>
            <a:r>
              <a:rPr lang="hu-HU" dirty="0" err="1" smtClean="0"/>
              <a:t>magnetic</a:t>
            </a:r>
            <a:r>
              <a:rPr lang="hu-HU" dirty="0" smtClean="0"/>
              <a:t> </a:t>
            </a:r>
            <a:r>
              <a:rPr lang="hu-HU" dirty="0" err="1" smtClean="0"/>
              <a:t>moment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2983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the mass of proton is ~2000 times larger than that of electron, the magnetic moment of the proton or neutron or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nuclei is 3 orders of magnitude lower than that of the electron:</a:t>
                </a:r>
              </a:p>
              <a:p>
                <a:pPr marL="0" indent="0">
                  <a:buNone/>
                </a:pPr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hu-HU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hu-HU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𝑚𝑝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hu-HU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hu-HU" baseline="-2500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endParaRPr lang="hu-HU" baseline="-2500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hu-HU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hu-HU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2983"/>
                <a:ext cx="10515600" cy="4351338"/>
              </a:xfrm>
              <a:blipFill>
                <a:blip r:embed="rId2"/>
                <a:stretch>
                  <a:fillRect l="-1043" t="-3922" r="-9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303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1965"/>
            <a:ext cx="10515600" cy="949500"/>
          </a:xfrm>
        </p:spPr>
        <p:txBody>
          <a:bodyPr/>
          <a:lstStyle/>
          <a:p>
            <a:pPr algn="ctr"/>
            <a:r>
              <a:rPr lang="hu-HU" dirty="0" err="1" smtClean="0"/>
              <a:t>Nuclear</a:t>
            </a:r>
            <a:r>
              <a:rPr lang="hu-HU" dirty="0" smtClean="0"/>
              <a:t> </a:t>
            </a:r>
            <a:r>
              <a:rPr lang="hu-HU" dirty="0" err="1" smtClean="0"/>
              <a:t>magnetic</a:t>
            </a:r>
            <a:r>
              <a:rPr lang="hu-HU" dirty="0" smtClean="0"/>
              <a:t> </a:t>
            </a:r>
            <a:r>
              <a:rPr lang="hu-HU" dirty="0" err="1" smtClean="0"/>
              <a:t>moment</a:t>
            </a:r>
            <a:r>
              <a:rPr lang="hu-HU" dirty="0" smtClean="0"/>
              <a:t> in </a:t>
            </a:r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535502" y="1343222"/>
                <a:ext cx="5335577" cy="467920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Energy</a:t>
                </a:r>
                <a:r>
                  <a:rPr lang="en-US" dirty="0" smtClean="0"/>
                  <a:t> (H) of a magnetic moment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 smtClean="0"/>
                  <a:t>) in an external magnetic field (</a:t>
                </a:r>
                <a:r>
                  <a:rPr lang="en-US" b="1" dirty="0" smtClean="0"/>
                  <a:t>B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/>
                  <a:t>The magnitude of the nuclear spin (spin quantum number I) is the </a:t>
                </a:r>
                <a:r>
                  <a:rPr lang="en-US" b="1" dirty="0">
                    <a:solidFill>
                      <a:srgbClr val="00B050"/>
                    </a:solidFill>
                  </a:rPr>
                  <a:t>eigenvalue of the operator </a:t>
                </a:r>
                <a:r>
                  <a:rPr lang="en-US" b="1" dirty="0" smtClean="0"/>
                  <a:t>I</a:t>
                </a:r>
                <a:r>
                  <a:rPr lang="en-US" baseline="30000" dirty="0" smtClean="0"/>
                  <a:t>2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baseline="300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/>
                  <a:t>(e.g. for the proton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for </a:t>
                </a:r>
                <a:r>
                  <a:rPr lang="en-US" baseline="30000" dirty="0"/>
                  <a:t>23</a:t>
                </a:r>
                <a:r>
                  <a:rPr lang="en-US" dirty="0"/>
                  <a:t>Na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 and the component parallel to the magnetic field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is the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eigenvalue of the operator </a:t>
                </a:r>
                <a:r>
                  <a:rPr lang="en-US" i="1" dirty="0" err="1" smtClean="0"/>
                  <a:t>I</a:t>
                </a:r>
                <a:r>
                  <a:rPr lang="en-US" i="1" baseline="-25000" dirty="0" err="1" smtClean="0"/>
                  <a:t>z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𝑖𝑛𝑡𝑒𝑔𝑒𝑟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𝑖𝑛𝑡𝑒𝑔𝑒𝑟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hu-HU" dirty="0"/>
              </a:p>
              <a:p>
                <a:pPr marL="0" indent="0">
                  <a:buNone/>
                </a:pPr>
                <a:endParaRPr lang="hu-HU" b="1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502" y="1343222"/>
                <a:ext cx="5335577" cy="4679206"/>
              </a:xfrm>
              <a:blipFill>
                <a:blip r:embed="rId2"/>
                <a:stretch>
                  <a:fillRect l="-1029" t="-651" r="-9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9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1" y="1343222"/>
            <a:ext cx="5493382" cy="42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1122</Words>
  <Application>Microsoft Office PowerPoint</Application>
  <PresentationFormat>Szélesvásznú</PresentationFormat>
  <Paragraphs>259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Office-téma</vt:lpstr>
      <vt:lpstr>Modern imaging techniques in biology</vt:lpstr>
      <vt:lpstr>MRI thematics</vt:lpstr>
      <vt:lpstr>Microscopic magnetization</vt:lpstr>
      <vt:lpstr>Spin: instrinsic angular momentum</vt:lpstr>
      <vt:lpstr>The origin of magnetic moment </vt:lpstr>
      <vt:lpstr>g factor of the electron</vt:lpstr>
      <vt:lpstr>g factor of the proton and the neutron</vt:lpstr>
      <vt:lpstr>Nuclear vs electron magnetic moment</vt:lpstr>
      <vt:lpstr>Nuclear magnetic moment in external field</vt:lpstr>
      <vt:lpstr>Macroscopic magnetization</vt:lpstr>
      <vt:lpstr>High temperature: 37 °C = 310 K, lot of spins</vt:lpstr>
      <vt:lpstr>Macroscopic magnetization</vt:lpstr>
      <vt:lpstr>The Bloch equations 1</vt:lpstr>
      <vt:lpstr>The Bloch equations 2</vt:lpstr>
      <vt:lpstr>Origin of the relaxation times T1 and T2</vt:lpstr>
      <vt:lpstr>Origin of the relaxation times T1 and T2</vt:lpstr>
      <vt:lpstr>Origin of the relaxation time T2</vt:lpstr>
      <vt:lpstr>Origin of the relaxation time T1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imaging techniques in biology</dc:title>
  <dc:creator>Balint</dc:creator>
  <cp:lastModifiedBy>Balint</cp:lastModifiedBy>
  <cp:revision>175</cp:revision>
  <dcterms:created xsi:type="dcterms:W3CDTF">2017-09-11T08:21:36Z</dcterms:created>
  <dcterms:modified xsi:type="dcterms:W3CDTF">2017-09-25T10:05:43Z</dcterms:modified>
</cp:coreProperties>
</file>