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1" r:id="rId4"/>
    <p:sldId id="263" r:id="rId5"/>
    <p:sldId id="262" r:id="rId6"/>
    <p:sldId id="260" r:id="rId7"/>
    <p:sldId id="264" r:id="rId8"/>
    <p:sldId id="266" r:id="rId9"/>
    <p:sldId id="267" r:id="rId10"/>
    <p:sldId id="268" r:id="rId11"/>
    <p:sldId id="265" r:id="rId12"/>
    <p:sldId id="269" r:id="rId13"/>
    <p:sldId id="270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1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2BCCE-FABB-40D0-B62C-CAD695CA62D0}" type="datetimeFigureOut">
              <a:rPr lang="hu-HU" smtClean="0"/>
              <a:t>2017. 09. 15.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5C0E-6635-45D0-94E9-45AB53E491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85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8F21-9857-4ADF-8BAF-8A7BA096440D}" type="datetime1">
              <a:rPr lang="hu-HU" smtClean="0"/>
              <a:t>2017. 09. 15.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48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36E6-40EE-4C0C-B760-43043FF8C094}" type="datetime1">
              <a:rPr lang="hu-HU" smtClean="0"/>
              <a:t>2017. 09. 15.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532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D756-3797-439F-89E0-1A13336890AE}" type="datetime1">
              <a:rPr lang="hu-HU" smtClean="0"/>
              <a:t>2017. 09. 15.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48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3325-BEA4-4D4A-8717-4926A5887D2E}" type="datetime1">
              <a:rPr lang="hu-HU" smtClean="0"/>
              <a:t>2017. 09. 15.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33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F88-EF79-4B08-A0E1-457BAFCD5E33}" type="datetime1">
              <a:rPr lang="hu-HU" smtClean="0"/>
              <a:t>2017. 09. 15.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8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D0EA-90BE-45A5-A276-DE3EA907F8B3}" type="datetime1">
              <a:rPr lang="hu-HU" smtClean="0"/>
              <a:t>2017. 09. 15.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793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2C21-3156-4F5B-B5D4-6F63A941A988}" type="datetime1">
              <a:rPr lang="hu-HU" smtClean="0"/>
              <a:t>2017. 09. 15.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385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AD13-6280-444A-8E8C-2A8D77323C9B}" type="datetime1">
              <a:rPr lang="hu-HU" smtClean="0"/>
              <a:t>2017. 09. 15.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12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F011-A432-402F-A13D-BCA6822A1C8F}" type="datetime1">
              <a:rPr lang="hu-HU" smtClean="0"/>
              <a:t>2017. 09. 15.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04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9D20B-50FC-47D3-B32E-56E5020E2ED3}" type="datetime1">
              <a:rPr lang="hu-HU" smtClean="0"/>
              <a:t>2017. 09. 15.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96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1AED-2AAD-4A5E-8B68-D345022C9C97}" type="datetime1">
              <a:rPr lang="hu-HU" smtClean="0"/>
              <a:t>2017. 09. 15.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05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3CDD2-9CB3-45D0-B9C0-3A229836C62E}" type="datetime1">
              <a:rPr lang="hu-HU" smtClean="0"/>
              <a:t>2017. 09. 15.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3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m5SGu6PIu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ear_system" TargetMode="External"/><Relationship Id="rId2" Type="http://schemas.openxmlformats.org/officeDocument/2006/relationships/hyperlink" Target="https://en.wikipedia.org/wiki/Point_sour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en.wikipedia.org/wiki/Convolu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e_integral#Definition" TargetMode="External"/><Relationship Id="rId2" Type="http://schemas.openxmlformats.org/officeDocument/2006/relationships/hyperlink" Target="https://en.wikipedia.org/wiki/Continuous_func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10075" y="236723"/>
            <a:ext cx="9144000" cy="738505"/>
          </a:xfrm>
        </p:spPr>
        <p:txBody>
          <a:bodyPr>
            <a:noAutofit/>
          </a:bodyPr>
          <a:lstStyle/>
          <a:p>
            <a:r>
              <a:rPr lang="en-US" sz="4400" dirty="0" smtClean="0"/>
              <a:t>Modern imaging techniques in biology</a:t>
            </a:r>
            <a:endParaRPr lang="en-US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42575" y="2505949"/>
            <a:ext cx="465455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physical background of medical </a:t>
            </a:r>
            <a:r>
              <a:rPr lang="en-US" dirty="0" err="1" smtClean="0">
                <a:solidFill>
                  <a:srgbClr val="FF0000"/>
                </a:solidFill>
              </a:rPr>
              <a:t>tomographies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Lecture</a:t>
            </a:r>
            <a:r>
              <a:rPr lang="hu-HU" dirty="0" smtClean="0"/>
              <a:t> 2 </a:t>
            </a:r>
          </a:p>
          <a:p>
            <a:r>
              <a:rPr lang="hu-HU" dirty="0" smtClean="0"/>
              <a:t>X-</a:t>
            </a:r>
            <a:r>
              <a:rPr lang="hu-HU" dirty="0" err="1" smtClean="0"/>
              <a:t>ray</a:t>
            </a:r>
            <a:r>
              <a:rPr lang="hu-HU" dirty="0" smtClean="0"/>
              <a:t> CT </a:t>
            </a:r>
            <a:r>
              <a:rPr lang="hu-HU" dirty="0" err="1" smtClean="0"/>
              <a:t>scanner</a:t>
            </a:r>
            <a:r>
              <a:rPr lang="hu-HU" dirty="0" smtClean="0"/>
              <a:t> 2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Modern imaging techniques in biology: Lecture </a:t>
            </a:r>
            <a:r>
              <a:rPr lang="hu-HU" dirty="0" smtClean="0"/>
              <a:t>2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</a:t>
            </a:fld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335856" y="5615582"/>
            <a:ext cx="67272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Computed </a:t>
            </a:r>
            <a:r>
              <a:rPr lang="en-US" dirty="0"/>
              <a:t>tomography of human brain, from base of the skull to top. </a:t>
            </a:r>
            <a:endParaRPr lang="hu-HU" dirty="0" smtClean="0"/>
          </a:p>
          <a:p>
            <a:pPr algn="ctr"/>
            <a:r>
              <a:rPr lang="en-US" dirty="0" smtClean="0"/>
              <a:t>Taken </a:t>
            </a:r>
            <a:r>
              <a:rPr lang="en-US" dirty="0"/>
              <a:t>with intravenous contrast </a:t>
            </a:r>
            <a:r>
              <a:rPr lang="en-US" dirty="0" smtClean="0"/>
              <a:t>medium</a:t>
            </a:r>
            <a:endParaRPr lang="hu-HU" dirty="0" smtClean="0"/>
          </a:p>
          <a:p>
            <a:pPr algn="ctr"/>
            <a:r>
              <a:rPr lang="hu-HU" dirty="0" err="1" smtClean="0"/>
              <a:t>Wikipedia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2050" name="Picture 2" descr="https://upload.wikimedia.org/wikipedia/commons/5/50/Computed_tomography_of_human_brain_-_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08" y="1237517"/>
            <a:ext cx="605798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25877"/>
            <a:ext cx="10515600" cy="883472"/>
          </a:xfrm>
        </p:spPr>
        <p:txBody>
          <a:bodyPr/>
          <a:lstStyle/>
          <a:p>
            <a:pPr algn="ctr"/>
            <a:r>
              <a:rPr lang="hu-HU" dirty="0"/>
              <a:t>Filter </a:t>
            </a:r>
            <a:r>
              <a:rPr lang="hu-HU" dirty="0" err="1"/>
              <a:t>equation</a:t>
            </a:r>
            <a:r>
              <a:rPr lang="hu-HU" dirty="0"/>
              <a:t> in 1D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10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027" y="1332145"/>
            <a:ext cx="4606556" cy="423624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67" y="1109349"/>
            <a:ext cx="3808964" cy="35569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Szövegdoboz 8"/>
              <p:cNvSpPr txBox="1"/>
              <p:nvPr/>
            </p:nvSpPr>
            <p:spPr>
              <a:xfrm>
                <a:off x="1030441" y="4915320"/>
                <a:ext cx="461841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dirty="0" smtClean="0"/>
                  <a:t>Rotating </a:t>
                </a:r>
                <a:r>
                  <a:rPr lang="hu-HU" dirty="0" err="1" smtClean="0"/>
                  <a:t>frame</a:t>
                </a:r>
                <a:r>
                  <a:rPr lang="hu-HU" dirty="0" smtClean="0"/>
                  <a:t> fixed </a:t>
                </a:r>
                <a:r>
                  <a:rPr lang="hu-HU" dirty="0" err="1" smtClean="0"/>
                  <a:t>to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measurement</a:t>
                </a:r>
                <a:r>
                  <a:rPr lang="hu-HU" dirty="0" smtClean="0"/>
                  <a:t> X-</a:t>
                </a:r>
                <a:r>
                  <a:rPr lang="hu-HU" dirty="0" err="1" smtClean="0"/>
                  <a:t>ray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beam</a:t>
                </a:r>
                <a:r>
                  <a:rPr lang="hu-HU" dirty="0" smtClean="0"/>
                  <a:t>. CT </a:t>
                </a:r>
                <a:r>
                  <a:rPr lang="hu-HU" dirty="0" err="1" smtClean="0"/>
                  <a:t>book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chapter</a:t>
                </a:r>
                <a:r>
                  <a:rPr lang="hu-HU" dirty="0" smtClean="0"/>
                  <a:t> Fig 4.16. </a:t>
                </a:r>
                <a:r>
                  <a:rPr lang="hu-HU" dirty="0" err="1" smtClean="0"/>
                  <a:t>Rotating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frame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coordinates</a:t>
                </a:r>
                <a:r>
                  <a:rPr lang="hu-HU" dirty="0" smtClean="0"/>
                  <a:t>: (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hu-HU" dirty="0" smtClean="0"/>
                  <a:t>)</a:t>
                </a:r>
                <a:r>
                  <a:rPr lang="hu-HU" i="1" dirty="0" smtClean="0"/>
                  <a:t> </a:t>
                </a:r>
                <a:r>
                  <a:rPr lang="hu-HU" dirty="0" err="1" smtClean="0"/>
                  <a:t>instead</a:t>
                </a:r>
                <a:r>
                  <a:rPr lang="hu-HU" dirty="0" smtClean="0"/>
                  <a:t> of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resting </a:t>
                </a:r>
                <a:r>
                  <a:rPr lang="hu-HU" dirty="0" err="1" smtClean="0"/>
                  <a:t>frame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coordinates</a:t>
                </a:r>
                <a:r>
                  <a:rPr lang="hu-HU" dirty="0" smtClean="0"/>
                  <a:t> </a:t>
                </a:r>
                <a:r>
                  <a:rPr lang="hu-HU" b="1" i="1" dirty="0" smtClean="0"/>
                  <a:t>r</a:t>
                </a:r>
                <a:r>
                  <a:rPr lang="hu-HU" i="1" dirty="0" smtClean="0"/>
                  <a:t>=(</a:t>
                </a:r>
                <a:r>
                  <a:rPr lang="hu-HU" i="1" dirty="0" err="1" smtClean="0"/>
                  <a:t>x,y</a:t>
                </a:r>
                <a:r>
                  <a:rPr lang="hu-HU" dirty="0" smtClean="0"/>
                  <a:t>)</a:t>
                </a:r>
                <a:r>
                  <a:rPr lang="hu-HU" i="1" dirty="0" smtClean="0"/>
                  <a:t>. </a:t>
                </a:r>
                <a:r>
                  <a:rPr lang="hu-HU" dirty="0" smtClean="0"/>
                  <a:t>Unit </a:t>
                </a:r>
                <a:r>
                  <a:rPr lang="hu-HU" dirty="0" err="1" smtClean="0"/>
                  <a:t>vectors</a:t>
                </a:r>
                <a:r>
                  <a:rPr lang="hu-HU" dirty="0" smtClean="0"/>
                  <a:t> in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rotating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frame</a:t>
                </a:r>
                <a:r>
                  <a:rPr lang="hu-HU" dirty="0" smtClean="0"/>
                  <a:t>: (</a:t>
                </a:r>
                <a:r>
                  <a:rPr lang="hu-HU" b="1" i="1" dirty="0" smtClean="0"/>
                  <a:t>s</a:t>
                </a:r>
                <a14:m>
                  <m:oMath xmlns:m="http://schemas.openxmlformats.org/officeDocument/2006/math">
                    <m:r>
                      <a:rPr lang="el-GR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l-GR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hu-HU" dirty="0" smtClean="0"/>
                  <a:t>).</a:t>
                </a:r>
                <a:endParaRPr lang="hu-HU" dirty="0"/>
              </a:p>
            </p:txBody>
          </p:sp>
        </mc:Choice>
        <mc:Fallback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41" y="4915320"/>
                <a:ext cx="4618416" cy="1477328"/>
              </a:xfrm>
              <a:prstGeom prst="rect">
                <a:avLst/>
              </a:prstGeom>
              <a:blipFill>
                <a:blip r:embed="rId4"/>
                <a:stretch>
                  <a:fillRect l="-1055" t="-2058" r="-923" b="-53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53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905"/>
          </a:xfrm>
        </p:spPr>
        <p:txBody>
          <a:bodyPr/>
          <a:lstStyle/>
          <a:p>
            <a:pPr algn="ctr"/>
            <a:r>
              <a:rPr lang="hu-HU" dirty="0" smtClean="0"/>
              <a:t>Filter </a:t>
            </a:r>
            <a:r>
              <a:rPr lang="hu-HU" dirty="0" err="1" smtClean="0"/>
              <a:t>equation</a:t>
            </a:r>
            <a:r>
              <a:rPr lang="hu-HU" dirty="0" smtClean="0"/>
              <a:t> in 1D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Detectors measure X-ray intensity, i.e., the line integral (or projection) along the beam: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ξ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Projection along the L line </a:t>
                </a:r>
                <a:r>
                  <a:rPr lang="en-US" dirty="0" smtClean="0"/>
                  <a:t>(same as the Radon transform) </a:t>
                </a:r>
                <a:r>
                  <a:rPr lang="en-US" dirty="0" smtClean="0"/>
                  <a:t>described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and η: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</m:nary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ln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hu-HU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den>
                    </m:f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6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386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472"/>
          </a:xfrm>
        </p:spPr>
        <p:txBody>
          <a:bodyPr/>
          <a:lstStyle/>
          <a:p>
            <a:pPr algn="ctr"/>
            <a:r>
              <a:rPr lang="hu-HU" dirty="0"/>
              <a:t>Filter </a:t>
            </a:r>
            <a:r>
              <a:rPr lang="hu-HU" dirty="0" err="1"/>
              <a:t>equation</a:t>
            </a:r>
            <a:r>
              <a:rPr lang="hu-HU" dirty="0"/>
              <a:t> in 1D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26804"/>
                <a:ext cx="10515600" cy="463010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 smtClean="0"/>
                  <a:t>Approximation </a:t>
                </a:r>
                <a:r>
                  <a:rPr lang="hu-HU" dirty="0" err="1" smtClean="0"/>
                  <a:t>or</a:t>
                </a:r>
                <a:r>
                  <a:rPr lang="hu-HU" dirty="0" smtClean="0"/>
                  <a:t> back projection </a:t>
                </a:r>
                <a:r>
                  <a:rPr lang="en-US" dirty="0" smtClean="0"/>
                  <a:t>image is built up as the sum of projections: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 smtClean="0"/>
                  <a:t>Let us calculate the 2D Fourier transform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endParaRPr lang="hu-HU" dirty="0" smtClean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dirty="0" smtClean="0"/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η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η</m:t>
                            </m:r>
                          </m:e>
                        </m:d>
                      </m:e>
                    </m:nary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𝒓𝒌</m:t>
                        </m:r>
                      </m:sup>
                    </m:sSup>
                  </m:oMath>
                </a14:m>
                <a:r>
                  <a:rPr lang="en-US" dirty="0" smtClean="0"/>
                  <a:t>d</a:t>
                </a:r>
                <a:r>
                  <a:rPr lang="en-US" baseline="30000" dirty="0" smtClean="0"/>
                  <a:t>2</a:t>
                </a:r>
                <a:r>
                  <a:rPr lang="en-US" b="1" dirty="0" smtClean="0"/>
                  <a:t>r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hu-HU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i="1" dirty="0" smtClean="0"/>
                  <a:t>δ(</a:t>
                </a:r>
                <a:r>
                  <a:rPr lang="hu-HU" i="1" dirty="0" smtClean="0"/>
                  <a:t>k</a:t>
                </a:r>
                <a:r>
                  <a:rPr lang="hu-HU" i="1" baseline="-25000" dirty="0" smtClean="0"/>
                  <a:t>2</a:t>
                </a:r>
                <a:r>
                  <a:rPr lang="en-US" i="1" dirty="0" smtClean="0"/>
                  <a:t>),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i="1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dirty="0" smtClean="0"/>
                  <a:t>where</a:t>
                </a:r>
                <a:r>
                  <a:rPr lang="en-US" i="1" dirty="0" smtClean="0"/>
                  <a:t> k</a:t>
                </a:r>
                <a:r>
                  <a:rPr lang="en-US" i="1" baseline="-25000" dirty="0" smtClean="0"/>
                  <a:t>1</a:t>
                </a:r>
                <a:r>
                  <a:rPr lang="en-US" i="1" dirty="0" smtClean="0"/>
                  <a:t>=</a:t>
                </a:r>
                <a:r>
                  <a:rPr lang="en-US" b="1" i="1" dirty="0" err="1" smtClean="0"/>
                  <a:t>kt</a:t>
                </a:r>
                <a14:m>
                  <m:oMath xmlns:m="http://schemas.openxmlformats.org/officeDocument/2006/math">
                    <m:r>
                      <a:rPr lang="en-US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i="1" dirty="0" smtClean="0"/>
                  <a:t>, k</a:t>
                </a:r>
                <a:r>
                  <a:rPr lang="en-US" i="1" baseline="-25000" dirty="0" smtClean="0"/>
                  <a:t>2</a:t>
                </a:r>
                <a:r>
                  <a:rPr lang="en-US" i="1" dirty="0" smtClean="0"/>
                  <a:t>=</a:t>
                </a:r>
                <a:r>
                  <a:rPr lang="en-US" b="1" i="1" dirty="0" err="1" smtClean="0"/>
                  <a:t>ks</a:t>
                </a:r>
                <a14:m>
                  <m:oMath xmlns:m="http://schemas.openxmlformats.org/officeDocument/2006/math">
                    <m:r>
                      <a:rPr lang="en-US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i="1" dirty="0" smtClean="0"/>
                  <a:t>, </a:t>
                </a:r>
                <a:r>
                  <a:rPr lang="en-US" dirty="0" smtClean="0"/>
                  <a:t>i.e., the coordinates of the </a:t>
                </a:r>
                <a:r>
                  <a:rPr lang="en-US" b="1" i="1" dirty="0" smtClean="0"/>
                  <a:t>k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wave vector in the rotated frame.</a:t>
                </a:r>
                <a:r>
                  <a:rPr lang="en-US" i="1" dirty="0"/>
                  <a:t> </a:t>
                </a:r>
                <a:r>
                  <a:rPr lang="en-US" i="1" dirty="0" smtClean="0"/>
                  <a:t>δ() is the Dirac-delta function. </a:t>
                </a:r>
                <a:endParaRPr lang="en-US" dirty="0" smtClean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Thus </a:t>
                </a:r>
                <a:r>
                  <a:rPr lang="hu-HU" dirty="0">
                    <a:solidFill>
                      <a:srgbClr val="FF0000"/>
                    </a:solidFill>
                  </a:rPr>
                  <a:t>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he 2D Fourier transform is reduced to a 1D Fourier transform.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26804"/>
                <a:ext cx="10515600" cy="4630105"/>
              </a:xfrm>
              <a:blipFill>
                <a:blip r:embed="rId2"/>
                <a:stretch>
                  <a:fillRect l="-754" t="-922" r="-69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59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981"/>
          </a:xfrm>
        </p:spPr>
        <p:txBody>
          <a:bodyPr/>
          <a:lstStyle/>
          <a:p>
            <a:pPr algn="ctr"/>
            <a:r>
              <a:rPr lang="hu-HU" dirty="0"/>
              <a:t>Filter </a:t>
            </a:r>
            <a:r>
              <a:rPr lang="hu-HU" dirty="0" err="1"/>
              <a:t>equation</a:t>
            </a:r>
            <a:r>
              <a:rPr lang="hu-HU" dirty="0"/>
              <a:t> in 1D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2D filter equation</a:t>
                </a:r>
                <a:r>
                  <a:rPr lang="en-US" dirty="0">
                    <a:ea typeface="Cambria Math" panose="02040503050406030204" pitchFamily="18" charset="0"/>
                  </a:rPr>
                  <a:t>: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endParaRPr lang="hu-HU" dirty="0" smtClean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dirty="0"/>
                  <a:t>F</a:t>
                </a:r>
                <a:r>
                  <a:rPr lang="en-US" baseline="-25000" dirty="0"/>
                  <a:t>2</a:t>
                </a:r>
                <a:r>
                  <a:rPr lang="en-US" baseline="30000" dirty="0"/>
                  <a:t>-1</a:t>
                </a:r>
                <a:r>
                  <a:rPr lang="en-US" dirty="0"/>
                  <a:t>{</a:t>
                </a:r>
                <a:r>
                  <a:rPr lang="en-US" dirty="0"/>
                  <a:t>H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{I} }(</a:t>
                </a:r>
                <a:r>
                  <a:rPr lang="en-US" b="1" dirty="0"/>
                  <a:t>r</a:t>
                </a:r>
                <a:r>
                  <a:rPr lang="en-US" dirty="0" smtClean="0"/>
                  <a:t>)</a:t>
                </a:r>
                <a:endParaRPr lang="hu-HU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1D filter equation: </a:t>
                </a:r>
                <a:endParaRPr lang="hu-HU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/>
                            <m:t>F</m:t>
                          </m:r>
                          <m:r>
                            <m:rPr>
                              <m:nor/>
                            </m:rPr>
                            <a:rPr lang="en-US" b="0" i="0" baseline="-25000" smtClean="0"/>
                            <m:t>1</m:t>
                          </m:r>
                          <m:r>
                            <m:rPr>
                              <m:nor/>
                            </m:rPr>
                            <a:rPr lang="en-US" baseline="30000"/>
                            <m:t>-1</m:t>
                          </m:r>
                          <m:r>
                            <m:rPr>
                              <m:nor/>
                            </m:rPr>
                            <a:rPr lang="en-US"/>
                            <m:t>{</m:t>
                          </m:r>
                          <m:r>
                            <m:rPr>
                              <m:nor/>
                            </m:rPr>
                            <a:rPr lang="en-US"/>
                            <m:t>H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/>
                            <m:t>{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m:rPr>
                              <m:nor/>
                            </m:rPr>
                            <a:rPr lang="en-US"/>
                            <m:t>} </m:t>
                          </m:r>
                          <m:r>
                            <m:rPr>
                              <m:nor/>
                            </m:rPr>
                            <a:rPr lang="hu-HU" b="0" i="0" smtClean="0"/>
                            <m:t>(</m:t>
                          </m:r>
                          <m:r>
                            <m:rPr>
                              <m:nor/>
                            </m:rPr>
                            <a:rPr lang="hu-HU" b="0" i="0" smtClean="0"/>
                            <m:t>k</m:t>
                          </m:r>
                          <m:r>
                            <m:rPr>
                              <m:nor/>
                            </m:rPr>
                            <a:rPr lang="hu-HU" b="0" i="0" baseline="-25000" smtClean="0"/>
                            <m:t>1</m:t>
                          </m:r>
                          <m:r>
                            <m:rPr>
                              <m:nor/>
                            </m:rPr>
                            <a:rPr lang="hu-HU" b="0" i="0" smtClean="0"/>
                            <m:t>)</m:t>
                          </m:r>
                          <m:r>
                            <m:rPr>
                              <m:nor/>
                            </m:rPr>
                            <a:rPr lang="en-US"/>
                            <m:t>}(</m:t>
                          </m:r>
                          <m:r>
                            <m:rPr>
                              <m:nor/>
                            </m:rPr>
                            <a:rPr lang="en-US" b="1"/>
                            <m:t>r</m:t>
                          </m:r>
                          <m:r>
                            <m:rPr>
                              <m:nor/>
                            </m:rPr>
                            <a:rPr lang="en-US"/>
                            <m:t>)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:r>
                  <a:rPr lang="hu-HU" dirty="0" smtClean="0"/>
                  <a:t>It</a:t>
                </a:r>
                <a:r>
                  <a:rPr lang="en-US" dirty="0" smtClean="0"/>
                  <a:t> allows concurrent image reconstruction as additional projections are added consecutively. Real time processing during the rotation of the X-ray tube.</a:t>
                </a:r>
                <a:endParaRPr lang="en-US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4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56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3179"/>
          </a:xfrm>
        </p:spPr>
        <p:txBody>
          <a:bodyPr/>
          <a:lstStyle/>
          <a:p>
            <a:pPr algn="ctr"/>
            <a:r>
              <a:rPr lang="hu-HU" dirty="0"/>
              <a:t>T</a:t>
            </a:r>
            <a:r>
              <a:rPr lang="en-US" dirty="0" err="1" smtClean="0"/>
              <a:t>hematics</a:t>
            </a:r>
            <a:r>
              <a:rPr lang="en-US" dirty="0" smtClean="0"/>
              <a:t>: X-ray CT scanner</a:t>
            </a:r>
            <a:r>
              <a:rPr lang="hu-HU" dirty="0" smtClean="0"/>
              <a:t> 2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7462" y="1870476"/>
            <a:ext cx="6350000" cy="29262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Imaging. 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Mathematical background: </a:t>
            </a:r>
            <a:endParaRPr lang="hu-HU" dirty="0" smtClean="0"/>
          </a:p>
          <a:p>
            <a:pPr lvl="1"/>
            <a:r>
              <a:rPr lang="en-US" dirty="0" smtClean="0"/>
              <a:t>Point </a:t>
            </a:r>
            <a:r>
              <a:rPr lang="en-US" dirty="0" smtClean="0"/>
              <a:t>Spread Function (PSF) </a:t>
            </a:r>
            <a:endParaRPr lang="hu-HU" dirty="0" smtClean="0"/>
          </a:p>
          <a:p>
            <a:pPr lvl="1"/>
            <a:r>
              <a:rPr lang="hu-HU" dirty="0"/>
              <a:t>C</a:t>
            </a:r>
            <a:r>
              <a:rPr lang="en-US" dirty="0" err="1" smtClean="0"/>
              <a:t>onvolution</a:t>
            </a:r>
            <a:endParaRPr lang="hu-HU" dirty="0" smtClean="0"/>
          </a:p>
          <a:p>
            <a:pPr lvl="1"/>
            <a:r>
              <a:rPr lang="en-US" dirty="0"/>
              <a:t>Radon transform</a:t>
            </a:r>
            <a:endParaRPr lang="hu-HU" dirty="0"/>
          </a:p>
          <a:p>
            <a:pPr lvl="1"/>
            <a:r>
              <a:rPr lang="hu-HU" dirty="0" smtClean="0"/>
              <a:t>F</a:t>
            </a:r>
            <a:r>
              <a:rPr lang="en-US" dirty="0" err="1" smtClean="0"/>
              <a:t>ilter</a:t>
            </a:r>
            <a:r>
              <a:rPr lang="en-US" dirty="0" smtClean="0"/>
              <a:t> equation in 2D and 1D 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2</a:t>
            </a:fld>
            <a:endParaRPr lang="hu-HU" dirty="0"/>
          </a:p>
        </p:txBody>
      </p:sp>
      <p:pic>
        <p:nvPicPr>
          <p:cNvPr id="7" name="wm5SGu6PIu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83382" y="1870476"/>
            <a:ext cx="6122994" cy="34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639"/>
          </a:xfrm>
        </p:spPr>
        <p:txBody>
          <a:bodyPr/>
          <a:lstStyle/>
          <a:p>
            <a:pPr algn="ctr"/>
            <a:r>
              <a:rPr lang="en-US" dirty="0" smtClean="0"/>
              <a:t>CT image reconstruction</a:t>
            </a:r>
            <a:endParaRPr lang="en-US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1" y="1615286"/>
            <a:ext cx="6098052" cy="3466982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3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795265" y="5431933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Basic representation of a computer </a:t>
            </a:r>
            <a:r>
              <a:rPr lang="en-US" dirty="0" err="1" smtClean="0"/>
              <a:t>tomograph</a:t>
            </a:r>
            <a:r>
              <a:rPr lang="en-US" dirty="0" smtClean="0"/>
              <a:t> in the simplest design form. CT book chapter. Fig 4.3.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964" y="1662677"/>
            <a:ext cx="2873595" cy="3257134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7078692" y="5154934"/>
            <a:ext cx="4052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Decomposition of the object slice </a:t>
            </a:r>
          </a:p>
          <a:p>
            <a:pPr algn="ctr"/>
            <a:r>
              <a:rPr lang="en-US" dirty="0" smtClean="0"/>
              <a:t>into volume elements (voxels). </a:t>
            </a:r>
          </a:p>
          <a:p>
            <a:pPr algn="ctr"/>
            <a:r>
              <a:rPr lang="en-US" dirty="0" smtClean="0"/>
              <a:t>CT book chapter. Fig 4.4.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0579" y="481166"/>
            <a:ext cx="5825238" cy="882972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Point</a:t>
            </a:r>
            <a:r>
              <a:rPr lang="hu-HU" dirty="0" smtClean="0"/>
              <a:t> </a:t>
            </a:r>
            <a:r>
              <a:rPr lang="hu-HU" dirty="0" err="1" smtClean="0"/>
              <a:t>spread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(PSF) </a:t>
            </a:r>
            <a:br>
              <a:rPr lang="hu-HU" dirty="0" smtClean="0"/>
            </a:br>
            <a:r>
              <a:rPr lang="hu-HU" dirty="0" smtClean="0"/>
              <a:t>and </a:t>
            </a:r>
            <a:r>
              <a:rPr lang="hu-HU" dirty="0" err="1" smtClean="0"/>
              <a:t>convolution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0579" y="2209413"/>
            <a:ext cx="5542099" cy="388968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/>
              <a:t>The </a:t>
            </a:r>
            <a:r>
              <a:rPr lang="en-US" b="1" dirty="0"/>
              <a:t>point spread function</a:t>
            </a:r>
            <a:r>
              <a:rPr lang="en-US" dirty="0"/>
              <a:t> (</a:t>
            </a:r>
            <a:r>
              <a:rPr lang="en-US" b="1" dirty="0"/>
              <a:t>PSF</a:t>
            </a:r>
            <a:r>
              <a:rPr lang="en-US" dirty="0"/>
              <a:t>) describes the response of an imaging system to a </a:t>
            </a:r>
            <a:r>
              <a:rPr lang="en-US" dirty="0">
                <a:hlinkClick r:id="rId2" tooltip="Point source"/>
              </a:rPr>
              <a:t>point source</a:t>
            </a:r>
            <a:r>
              <a:rPr lang="en-US" dirty="0"/>
              <a:t> or point object. </a:t>
            </a:r>
            <a:r>
              <a:rPr lang="en-US" dirty="0" smtClean="0"/>
              <a:t>The </a:t>
            </a:r>
            <a:r>
              <a:rPr lang="en-US" dirty="0"/>
              <a:t>PSF in many contexts can be thought of as the extended blob in an image that represents an unresolved object. </a:t>
            </a:r>
            <a:r>
              <a:rPr lang="en-US" dirty="0" smtClean="0"/>
              <a:t>The </a:t>
            </a:r>
            <a:r>
              <a:rPr lang="en-US" dirty="0"/>
              <a:t>degree of spreading (blurring) of the point object is a measure for the quality of an imaging system. </a:t>
            </a:r>
            <a:endParaRPr lang="hu-HU" dirty="0"/>
          </a:p>
          <a:p>
            <a:pPr marL="0" indent="0" algn="just">
              <a:buNone/>
            </a:pP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en-US" dirty="0" smtClean="0"/>
              <a:t>image </a:t>
            </a:r>
            <a:r>
              <a:rPr lang="en-US" dirty="0"/>
              <a:t>formation process is linear in power </a:t>
            </a:r>
            <a:r>
              <a:rPr lang="hu-HU" dirty="0" err="1" smtClean="0"/>
              <a:t>then</a:t>
            </a:r>
            <a:r>
              <a:rPr lang="hu-HU" dirty="0" smtClean="0"/>
              <a:t> it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en-US" dirty="0" smtClean="0"/>
              <a:t>described </a:t>
            </a:r>
            <a:r>
              <a:rPr lang="en-US" dirty="0"/>
              <a:t>by </a:t>
            </a:r>
            <a:r>
              <a:rPr lang="en-US" dirty="0">
                <a:hlinkClick r:id="rId3" tooltip="Linear system"/>
              </a:rPr>
              <a:t>linear system</a:t>
            </a:r>
            <a:r>
              <a:rPr lang="en-US" dirty="0"/>
              <a:t> theory. This means that when two objects A and B are imaged simultaneously, the result is equal to the sum of the independently imaged objects. In other words: the imaging of A is unaffected by the imaging of B and </a:t>
            </a:r>
            <a:r>
              <a:rPr lang="en-US" i="1" dirty="0"/>
              <a:t>vice versa</a:t>
            </a:r>
            <a:r>
              <a:rPr lang="en-US" dirty="0"/>
              <a:t>, owing to the non-interacting property of photons. The image of a complex object can then be seen as a </a:t>
            </a:r>
            <a:r>
              <a:rPr lang="en-US" dirty="0">
                <a:hlinkClick r:id="rId4" tooltip="Convolution"/>
              </a:rPr>
              <a:t>convolution</a:t>
            </a:r>
            <a:r>
              <a:rPr lang="en-US" dirty="0"/>
              <a:t> of the true object and the PSF. 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(</a:t>
            </a:r>
            <a:r>
              <a:rPr lang="hu-HU" dirty="0" err="1"/>
              <a:t>Wikipedia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4</a:t>
            </a:fld>
            <a:endParaRPr lang="hu-HU"/>
          </a:p>
        </p:txBody>
      </p:sp>
      <p:pic>
        <p:nvPicPr>
          <p:cNvPr id="4098" name="Picture 2" descr="https://upload.wikimedia.org/wikipedia/commons/c/c2/Convolution_Illustrated_e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550" y="576765"/>
            <a:ext cx="28384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églalap 5"/>
              <p:cNvSpPr/>
              <p:nvPr/>
            </p:nvSpPr>
            <p:spPr>
              <a:xfrm>
                <a:off x="6266193" y="3408926"/>
                <a:ext cx="5421417" cy="2757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hu-HU" dirty="0" smtClean="0"/>
                  <a:t>The </a:t>
                </a:r>
                <a:r>
                  <a:rPr lang="hu-HU" dirty="0"/>
                  <a:t>p</a:t>
                </a:r>
                <a:r>
                  <a:rPr lang="en-US" dirty="0" err="1" smtClean="0"/>
                  <a:t>oint</a:t>
                </a:r>
                <a:r>
                  <a:rPr lang="en-US" dirty="0" smtClean="0"/>
                  <a:t> spread function is convolved with the object. </a:t>
                </a:r>
                <a:endParaRPr lang="hu-HU" dirty="0" smtClean="0"/>
              </a:p>
              <a:p>
                <a:pPr algn="ctr"/>
                <a:r>
                  <a:rPr lang="en-US" dirty="0" smtClean="0"/>
                  <a:t>Wikipedia.</a:t>
                </a:r>
                <a:endParaRPr lang="hu-HU" dirty="0" smtClean="0"/>
              </a:p>
              <a:p>
                <a:pPr algn="ctr"/>
                <a:endParaRPr lang="hu-HU" dirty="0"/>
              </a:p>
              <a:p>
                <a:pPr algn="just"/>
                <a:r>
                  <a:rPr lang="en-US" dirty="0" smtClean="0"/>
                  <a:t>The image is expressed as a convolution integral: </a:t>
                </a:r>
              </a:p>
              <a:p>
                <a:pPr algn="just"/>
                <a:endParaRPr lang="en-US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dudv</m:t>
                      </m:r>
                    </m:oMath>
                  </m:oMathPara>
                </a14:m>
                <a:endParaRPr lang="en-US" b="0" dirty="0" smtClean="0"/>
              </a:p>
              <a:p>
                <a:pPr algn="just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𝑦𝑖</m:t>
                        </m:r>
                      </m:e>
                    </m:d>
                  </m:oMath>
                </a14:m>
                <a:r>
                  <a:rPr lang="en-US" dirty="0" smtClean="0"/>
                  <a:t>are the image coordinates, whereas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are the object space coordinates. M: magnification</a:t>
                </a:r>
                <a:endParaRPr lang="en-US" dirty="0"/>
              </a:p>
            </p:txBody>
          </p:sp>
        </mc:Choice>
        <mc:Fallback xmlns="">
          <p:sp>
            <p:nvSpPr>
              <p:cNvPr id="6" name="Téglalap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193" y="3408926"/>
                <a:ext cx="5421417" cy="2757871"/>
              </a:xfrm>
              <a:prstGeom prst="rect">
                <a:avLst/>
              </a:prstGeom>
              <a:blipFill>
                <a:blip r:embed="rId6"/>
                <a:stretch>
                  <a:fillRect l="-1012" t="-1104" r="-562" b="-24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20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7518" y="230518"/>
            <a:ext cx="10515600" cy="799923"/>
          </a:xfrm>
        </p:spPr>
        <p:txBody>
          <a:bodyPr/>
          <a:lstStyle/>
          <a:p>
            <a:pPr algn="ctr"/>
            <a:r>
              <a:rPr lang="hu-HU" dirty="0"/>
              <a:t>CT image </a:t>
            </a:r>
            <a:r>
              <a:rPr lang="hu-HU" dirty="0" err="1" smtClean="0"/>
              <a:t>reconstruction</a:t>
            </a:r>
            <a:r>
              <a:rPr lang="hu-HU" dirty="0" smtClean="0"/>
              <a:t> 2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0" y="1251193"/>
            <a:ext cx="5426059" cy="4323069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5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82" y="1705062"/>
            <a:ext cx="4542904" cy="3126134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34969" y="57215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Back projection results in blurring. Convolution is needed to correct the image. CT book chapter. Fig 4.6.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églalap 8"/>
              <p:cNvSpPr/>
              <p:nvPr/>
            </p:nvSpPr>
            <p:spPr>
              <a:xfrm>
                <a:off x="6430969" y="5352429"/>
                <a:ext cx="5122540" cy="1015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The </a:t>
                </a:r>
                <a:r>
                  <a:rPr lang="en-US" dirty="0"/>
                  <a:t>p</a:t>
                </a:r>
                <a:r>
                  <a:rPr lang="en-US" dirty="0" smtClean="0"/>
                  <a:t>oint spread function (PSF) of CT imaging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γ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r>
                  <a:rPr lang="hu-HU" dirty="0" smtClean="0"/>
                  <a:t> </a:t>
                </a:r>
                <a:r>
                  <a:rPr lang="el-GR" i="1" dirty="0" smtClean="0"/>
                  <a:t>γ</a:t>
                </a:r>
                <a:r>
                  <a:rPr lang="hu-HU" dirty="0" smtClean="0"/>
                  <a:t> is a constant.</a:t>
                </a:r>
                <a:r>
                  <a:rPr lang="en-US" dirty="0" smtClean="0"/>
                  <a:t> </a:t>
                </a:r>
                <a:r>
                  <a:rPr lang="hu-HU" i="1" dirty="0" smtClean="0"/>
                  <a:t>r</a:t>
                </a:r>
                <a:r>
                  <a:rPr lang="hu-HU" dirty="0" smtClean="0"/>
                  <a:t>: </a:t>
                </a:r>
                <a:r>
                  <a:rPr lang="hu-HU" dirty="0" err="1" smtClean="0"/>
                  <a:t>distance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from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origin</a:t>
                </a:r>
                <a:r>
                  <a:rPr lang="hu-HU" dirty="0" smtClean="0"/>
                  <a:t>.</a:t>
                </a:r>
                <a:endParaRPr lang="en-US" dirty="0" smtClean="0"/>
              </a:p>
              <a:p>
                <a:pPr algn="ctr"/>
                <a:r>
                  <a:rPr lang="en-US" dirty="0" smtClean="0"/>
                  <a:t>CT </a:t>
                </a:r>
                <a:r>
                  <a:rPr lang="en-US" dirty="0"/>
                  <a:t>book chapter. Fig </a:t>
                </a:r>
                <a:r>
                  <a:rPr lang="en-US" dirty="0" smtClean="0"/>
                  <a:t>4.18.</a:t>
                </a:r>
                <a:endParaRPr lang="en-US" dirty="0"/>
              </a:p>
            </p:txBody>
          </p:sp>
        </mc:Choice>
        <mc:Fallback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69" y="5352429"/>
                <a:ext cx="5122540" cy="1015471"/>
              </a:xfrm>
              <a:prstGeom prst="rect">
                <a:avLst/>
              </a:prstGeom>
              <a:blipFill>
                <a:blip r:embed="rId4"/>
                <a:stretch>
                  <a:fillRect b="-838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1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2315"/>
          </a:xfrm>
        </p:spPr>
        <p:txBody>
          <a:bodyPr/>
          <a:lstStyle/>
          <a:p>
            <a:pPr algn="ctr"/>
            <a:r>
              <a:rPr lang="hu-HU" dirty="0" smtClean="0"/>
              <a:t>Radon </a:t>
            </a:r>
            <a:r>
              <a:rPr lang="hu-HU" dirty="0" err="1" smtClean="0"/>
              <a:t>transform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519862" y="1468220"/>
                <a:ext cx="6386875" cy="478869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dirty="0" smtClean="0"/>
                  <a:t>Let </a:t>
                </a:r>
                <a:r>
                  <a:rPr lang="en-US" i="1" dirty="0"/>
                  <a:t>ƒ</a:t>
                </a:r>
                <a:r>
                  <a:rPr lang="en-US" dirty="0"/>
                  <a:t>(</a:t>
                </a:r>
                <a:r>
                  <a:rPr lang="en-US" b="1" dirty="0"/>
                  <a:t>x</a:t>
                </a:r>
                <a:r>
                  <a:rPr lang="en-US" dirty="0"/>
                  <a:t>) = </a:t>
                </a:r>
                <a:r>
                  <a:rPr lang="en-US" i="1" dirty="0"/>
                  <a:t>ƒ</a:t>
                </a:r>
                <a:r>
                  <a:rPr lang="en-US" dirty="0"/>
                  <a:t>(</a:t>
                </a:r>
                <a:r>
                  <a:rPr lang="en-US" i="1" dirty="0" err="1"/>
                  <a:t>x</a:t>
                </a:r>
                <a:r>
                  <a:rPr lang="en-US" dirty="0" err="1"/>
                  <a:t>,</a:t>
                </a:r>
                <a:r>
                  <a:rPr lang="en-US" i="1" dirty="0" err="1"/>
                  <a:t>y</a:t>
                </a:r>
                <a:r>
                  <a:rPr lang="en-US" dirty="0"/>
                  <a:t>) be a compactly supported </a:t>
                </a:r>
                <a:r>
                  <a:rPr lang="en-US" dirty="0">
                    <a:hlinkClick r:id="rId2" tooltip="Continuous function"/>
                  </a:rPr>
                  <a:t>continuous function</a:t>
                </a:r>
                <a:r>
                  <a:rPr lang="en-US" dirty="0"/>
                  <a:t> on </a:t>
                </a:r>
                <a:r>
                  <a:rPr lang="en-US" b="1" dirty="0"/>
                  <a:t>R</a:t>
                </a:r>
                <a:r>
                  <a:rPr lang="en-US" baseline="30000" dirty="0"/>
                  <a:t>2</a:t>
                </a:r>
                <a:r>
                  <a:rPr lang="en-US" dirty="0"/>
                  <a:t>. </a:t>
                </a:r>
                <a:endParaRPr lang="hu-HU" dirty="0" smtClean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hu-HU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dirty="0" smtClean="0"/>
                  <a:t>The </a:t>
                </a:r>
                <a:r>
                  <a:rPr lang="en-US" dirty="0"/>
                  <a:t>Radon transform, </a:t>
                </a:r>
                <a:r>
                  <a:rPr lang="en-US" i="1" dirty="0" err="1"/>
                  <a:t>Rƒ</a:t>
                </a:r>
                <a:r>
                  <a:rPr lang="en-US" dirty="0"/>
                  <a:t>, is a function defined on the space of straight lines </a:t>
                </a:r>
                <a:r>
                  <a:rPr lang="en-US" i="1" dirty="0"/>
                  <a:t>L</a:t>
                </a:r>
                <a:r>
                  <a:rPr lang="en-US" dirty="0"/>
                  <a:t> in </a:t>
                </a:r>
                <a:r>
                  <a:rPr lang="en-US" b="1" dirty="0"/>
                  <a:t>R</a:t>
                </a:r>
                <a:r>
                  <a:rPr lang="en-US" baseline="30000" dirty="0"/>
                  <a:t>2</a:t>
                </a:r>
                <a:r>
                  <a:rPr lang="en-US" dirty="0"/>
                  <a:t> by the </a:t>
                </a:r>
                <a:r>
                  <a:rPr lang="en-US" dirty="0">
                    <a:hlinkClick r:id="rId3" tooltip="Line integral"/>
                  </a:rPr>
                  <a:t>line integral</a:t>
                </a:r>
                <a:r>
                  <a:rPr lang="en-US" dirty="0"/>
                  <a:t> along each such </a:t>
                </a:r>
                <a:r>
                  <a:rPr lang="en-US" dirty="0" smtClean="0"/>
                  <a:t>line</a:t>
                </a:r>
                <a:r>
                  <a:rPr lang="hu-HU" dirty="0" smtClean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hu-HU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𝑅𝑓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/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d>
                        <m:dPr>
                          <m:begChr m:val="|"/>
                          <m:endChr m:val="|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hu-HU" dirty="0" smtClean="0"/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𝑅𝑓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𝑃𝑟𝑜𝑗𝑒𝑐𝑡𝑖𝑜𝑛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862" y="1468220"/>
                <a:ext cx="6386875" cy="4788690"/>
              </a:xfrm>
              <a:blipFill>
                <a:blip r:embed="rId4"/>
                <a:stretch>
                  <a:fillRect l="-1240" t="-892" r="-124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6</a:t>
            </a:fld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7220649" y="5275370"/>
            <a:ext cx="3502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Image: Radon </a:t>
            </a:r>
            <a:r>
              <a:rPr lang="hu-HU" dirty="0" err="1" smtClean="0"/>
              <a:t>transform</a:t>
            </a:r>
            <a:r>
              <a:rPr lang="hu-HU" dirty="0" smtClean="0"/>
              <a:t>, </a:t>
            </a:r>
            <a:r>
              <a:rPr lang="hu-HU" dirty="0" err="1" smtClean="0"/>
              <a:t>Wikipedia</a:t>
            </a:r>
            <a:endParaRPr lang="hu-HU" dirty="0"/>
          </a:p>
        </p:txBody>
      </p:sp>
      <p:pic>
        <p:nvPicPr>
          <p:cNvPr id="7" name="Picture 4" descr="https://upload.wikimedia.org/wikipedia/commons/5/5d/Radon_transfor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048" y="1386827"/>
            <a:ext cx="3870332" cy="3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74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7961"/>
          </a:xfrm>
        </p:spPr>
        <p:txBody>
          <a:bodyPr/>
          <a:lstStyle/>
          <a:p>
            <a:pPr algn="ctr"/>
            <a:r>
              <a:rPr lang="hu-HU" dirty="0" smtClean="0"/>
              <a:t>Filter </a:t>
            </a:r>
            <a:r>
              <a:rPr lang="hu-HU" dirty="0" err="1" smtClean="0"/>
              <a:t>equation</a:t>
            </a:r>
            <a:r>
              <a:rPr lang="hu-HU" dirty="0" smtClean="0"/>
              <a:t> in 2D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9595"/>
                <a:ext cx="10515600" cy="478319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hu-HU" dirty="0" smtClean="0">
                    <a:latin typeface="Cambria Math" panose="02040503050406030204" pitchFamily="18" charset="0"/>
                  </a:rPr>
                  <a:t>Image is a </a:t>
                </a:r>
                <a:r>
                  <a:rPr lang="hu-HU" dirty="0" err="1" smtClean="0">
                    <a:latin typeface="Cambria Math" panose="02040503050406030204" pitchFamily="18" charset="0"/>
                  </a:rPr>
                  <a:t>convolution</a:t>
                </a:r>
                <a:r>
                  <a:rPr lang="hu-HU" dirty="0" smtClean="0">
                    <a:latin typeface="Cambria Math" panose="02040503050406030204" pitchFamily="18" charset="0"/>
                  </a:rPr>
                  <a:t> of </a:t>
                </a:r>
                <a:r>
                  <a:rPr lang="hu-HU" dirty="0" err="1" smtClean="0">
                    <a:latin typeface="Cambria Math" panose="02040503050406030204" pitchFamily="18" charset="0"/>
                  </a:rPr>
                  <a:t>the</a:t>
                </a:r>
                <a:r>
                  <a:rPr lang="hu-HU" dirty="0" smtClean="0">
                    <a:latin typeface="Cambria Math" panose="02040503050406030204" pitchFamily="18" charset="0"/>
                  </a:rPr>
                  <a:t> </a:t>
                </a:r>
                <a:r>
                  <a:rPr lang="hu-HU" dirty="0" err="1" smtClean="0">
                    <a:latin typeface="Cambria Math" panose="02040503050406030204" pitchFamily="18" charset="0"/>
                  </a:rPr>
                  <a:t>object</a:t>
                </a:r>
                <a:r>
                  <a:rPr lang="hu-HU" dirty="0" smtClean="0">
                    <a:latin typeface="Cambria Math" panose="02040503050406030204" pitchFamily="18" charset="0"/>
                  </a:rPr>
                  <a:t> </a:t>
                </a:r>
                <a:r>
                  <a:rPr lang="hu-HU" dirty="0" err="1" smtClean="0">
                    <a:latin typeface="Cambria Math" panose="02040503050406030204" pitchFamily="18" charset="0"/>
                  </a:rPr>
                  <a:t>source</a:t>
                </a:r>
                <a:r>
                  <a:rPr lang="hu-HU" dirty="0" smtClean="0">
                    <a:latin typeface="Cambria Math" panose="02040503050406030204" pitchFamily="18" charset="0"/>
                  </a:rPr>
                  <a:t> </a:t>
                </a:r>
                <a:r>
                  <a:rPr lang="hu-HU" dirty="0" err="1" smtClean="0">
                    <a:latin typeface="Cambria Math" panose="02040503050406030204" pitchFamily="18" charset="0"/>
                  </a:rPr>
                  <a:t>density</a:t>
                </a:r>
                <a:r>
                  <a:rPr lang="hu-HU" dirty="0" smtClean="0">
                    <a:latin typeface="Cambria Math" panose="02040503050406030204" pitchFamily="18" charset="0"/>
                  </a:rPr>
                  <a:t> and </a:t>
                </a:r>
                <a:r>
                  <a:rPr lang="hu-HU" dirty="0" err="1" smtClean="0">
                    <a:latin typeface="Cambria Math" panose="02040503050406030204" pitchFamily="18" charset="0"/>
                  </a:rPr>
                  <a:t>the</a:t>
                </a:r>
                <a:r>
                  <a:rPr lang="hu-HU" dirty="0" smtClean="0">
                    <a:latin typeface="Cambria Math" panose="02040503050406030204" pitchFamily="18" charset="0"/>
                  </a:rPr>
                  <a:t> PSF: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PSF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dudv</m:t>
                      </m:r>
                    </m:oMath>
                  </m:oMathPara>
                </a14:m>
                <a:endParaRPr lang="hu-HU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hu-HU" b="1" i="1" baseline="-25000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i="1" baseline="-2500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𝑦𝑖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/>
              </a:p>
              <a:p>
                <a:pPr marL="0" indent="0">
                  <a:buNone/>
                </a:pPr>
                <a:r>
                  <a:rPr lang="hu-HU" dirty="0" smtClean="0"/>
                  <a:t>The </a:t>
                </a:r>
                <a:r>
                  <a:rPr lang="hu-HU" dirty="0" err="1" smtClean="0"/>
                  <a:t>approximation</a:t>
                </a:r>
                <a:r>
                  <a:rPr lang="hu-HU" dirty="0" smtClean="0"/>
                  <a:t> </a:t>
                </a:r>
                <a:r>
                  <a:rPr lang="en-US" dirty="0" smtClean="0"/>
                  <a:t>CT image</a:t>
                </a:r>
                <a:r>
                  <a:rPr lang="hu-HU" dirty="0" smtClean="0"/>
                  <a:t> </a:t>
                </a:r>
                <a:r>
                  <a:rPr lang="en-US" dirty="0" smtClean="0"/>
                  <a:t>calculated as simple back projection will be:</a:t>
                </a:r>
              </a:p>
              <a:p>
                <a:pPr marL="0" indent="0" algn="ctr">
                  <a:buNone/>
                </a:pPr>
                <a:r>
                  <a:rPr lang="hu-HU" dirty="0" smtClean="0">
                    <a:ea typeface="Cambria Math" panose="02040503050406030204" pitchFamily="18" charset="0"/>
                  </a:rPr>
                  <a:t>I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hu-HU" b="1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∬"/>
                        <m:limLoc m:val="undOvr"/>
                        <m:subHide m:val="on"/>
                        <m:supHide m:val="on"/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hu-HU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as</a:t>
                </a: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hu-HU" dirty="0" smtClean="0"/>
                  <a:t>=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hu-HU" dirty="0" smtClean="0"/>
                  <a:t> and the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𝑃𝑆𝐹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hu-HU" dirty="0" smtClean="0"/>
                  <a:t>. </a:t>
                </a:r>
                <a:r>
                  <a:rPr lang="en-US" dirty="0" smtClean="0"/>
                  <a:t>In a more compact form</a:t>
                </a:r>
                <a:r>
                  <a:rPr lang="hu-HU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hu-HU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9595"/>
                <a:ext cx="10515600" cy="4783190"/>
              </a:xfrm>
              <a:blipFill>
                <a:blip r:embed="rId2"/>
                <a:stretch>
                  <a:fillRect l="-1043" t="-20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828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290"/>
          </a:xfrm>
        </p:spPr>
        <p:txBody>
          <a:bodyPr/>
          <a:lstStyle/>
          <a:p>
            <a:pPr algn="ctr"/>
            <a:r>
              <a:rPr lang="hu-HU" dirty="0"/>
              <a:t>Filter </a:t>
            </a:r>
            <a:r>
              <a:rPr lang="hu-HU" dirty="0" err="1"/>
              <a:t>equation</a:t>
            </a:r>
            <a:r>
              <a:rPr lang="hu-HU" dirty="0"/>
              <a:t> in 2D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8262"/>
                <a:ext cx="10515600" cy="4351338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hu-HU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hu-HU" dirty="0" smtClean="0"/>
                  <a:t>. </a:t>
                </a:r>
                <a:r>
                  <a:rPr lang="hu-HU" dirty="0" err="1" smtClean="0"/>
                  <a:t>Let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us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calculate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2D Fourier </a:t>
                </a:r>
                <a:r>
                  <a:rPr lang="hu-HU" dirty="0" err="1" smtClean="0"/>
                  <a:t>transform</a:t>
                </a:r>
                <a:r>
                  <a:rPr lang="hu-HU" dirty="0" smtClean="0"/>
                  <a:t> of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equation</a:t>
                </a:r>
                <a:r>
                  <a:rPr lang="hu-HU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hu-HU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dirty="0" smtClean="0"/>
                  <a:t>{I}(</a:t>
                </a:r>
                <a:r>
                  <a:rPr lang="hu-HU" b="1" dirty="0" smtClean="0"/>
                  <a:t>k</a:t>
                </a:r>
                <a:r>
                  <a:rPr lang="hu-HU" dirty="0" smtClean="0"/>
                  <a:t>)=F</a:t>
                </a:r>
                <a:r>
                  <a:rPr lang="hu-HU" baseline="-25000" dirty="0" smtClean="0"/>
                  <a:t>2</a:t>
                </a:r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:r>
                  <a:rPr lang="hu-HU" dirty="0" smtClean="0">
                    <a:ea typeface="Cambria Math" panose="02040503050406030204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hu-HU" dirty="0" smtClean="0"/>
                  <a:t>}(</a:t>
                </a:r>
                <a:r>
                  <a:rPr lang="hu-HU" b="1" dirty="0" smtClean="0"/>
                  <a:t>k</a:t>
                </a:r>
                <a:r>
                  <a:rPr lang="hu-HU" dirty="0" smtClean="0"/>
                  <a:t>)=F</a:t>
                </a:r>
                <a:r>
                  <a:rPr lang="hu-HU" baseline="-25000" dirty="0" smtClean="0"/>
                  <a:t>2</a:t>
                </a:r>
                <a:r>
                  <a:rPr lang="hu-HU" dirty="0" smtClean="0"/>
                  <a:t>{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hu-HU" dirty="0" smtClean="0"/>
                  <a:t>}F</a:t>
                </a:r>
                <a:r>
                  <a:rPr lang="hu-HU" baseline="-25000" dirty="0" smtClean="0"/>
                  <a:t>2</a:t>
                </a:r>
                <a:r>
                  <a:rPr lang="hu-HU" dirty="0" smtClean="0"/>
                  <a:t>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hu-HU" dirty="0" smtClean="0"/>
                  <a:t>}=</a:t>
                </a:r>
                <a:r>
                  <a:rPr lang="hu-HU" dirty="0"/>
                  <a:t> F</a:t>
                </a:r>
                <a:r>
                  <a:rPr lang="hu-HU" baseline="-25000" dirty="0"/>
                  <a:t>2</a:t>
                </a:r>
                <a:r>
                  <a:rPr lang="hu-HU" dirty="0"/>
                  <a:t>{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hu-HU" dirty="0"/>
                  <a:t>}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hu-HU" dirty="0" smtClean="0"/>
              </a:p>
              <a:p>
                <a:pPr marL="0" indent="0" algn="ctr">
                  <a:buNone/>
                </a:pPr>
                <a:endParaRPr lang="hu-HU" b="1" dirty="0" smtClean="0"/>
              </a:p>
              <a:p>
                <a:pPr marL="0" indent="0" algn="ctr">
                  <a:buNone/>
                </a:pPr>
                <a:r>
                  <a:rPr lang="hu-HU" b="1" dirty="0" smtClean="0"/>
                  <a:t>k</a:t>
                </a:r>
                <a:r>
                  <a:rPr lang="hu-HU" dirty="0" smtClean="0"/>
                  <a:t> is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2D </a:t>
                </a:r>
                <a:r>
                  <a:rPr lang="hu-HU" dirty="0" err="1" smtClean="0"/>
                  <a:t>wave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vector</a:t>
                </a:r>
                <a:r>
                  <a:rPr lang="hu-HU" dirty="0" smtClean="0"/>
                  <a:t>. {</a:t>
                </a:r>
                <a:r>
                  <a:rPr lang="hu-HU" dirty="0" err="1" smtClean="0"/>
                  <a:t>Vector</a:t>
                </a:r>
                <a:r>
                  <a:rPr lang="hu-HU" dirty="0" smtClean="0"/>
                  <a:t> of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Fourier </a:t>
                </a:r>
                <a:r>
                  <a:rPr lang="hu-HU" dirty="0" err="1" smtClean="0"/>
                  <a:t>vector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space</a:t>
                </a:r>
                <a:r>
                  <a:rPr lang="hu-HU" dirty="0" smtClean="0"/>
                  <a:t>.}</a:t>
                </a:r>
              </a:p>
              <a:p>
                <a:pPr marL="0" indent="0" algn="ctr">
                  <a:buNone/>
                </a:pPr>
                <a:endParaRPr lang="hu-HU" dirty="0" smtClean="0"/>
              </a:p>
              <a:p>
                <a:pPr marL="0" indent="0" algn="ctr">
                  <a:buNone/>
                </a:pPr>
                <a:r>
                  <a:rPr lang="hu-HU" dirty="0" smtClean="0"/>
                  <a:t>F</a:t>
                </a:r>
                <a:r>
                  <a:rPr lang="hu-HU" baseline="-25000" dirty="0" smtClean="0"/>
                  <a:t>2</a:t>
                </a:r>
                <a:r>
                  <a:rPr lang="hu-HU" dirty="0"/>
                  <a:t>{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hu-HU" dirty="0" smtClean="0"/>
                  <a:t>}=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hu-HU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dirty="0"/>
                  <a:t>{I</a:t>
                </a:r>
                <a:r>
                  <a:rPr lang="hu-HU" dirty="0" smtClean="0"/>
                  <a:t>}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hu-HU" dirty="0" smtClean="0"/>
                  <a:t>/</a:t>
                </a:r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hu-HU" dirty="0" smtClean="0"/>
                  <a:t>. </a:t>
                </a:r>
                <a:r>
                  <a:rPr lang="hu-HU" dirty="0" err="1" smtClean="0"/>
                  <a:t>After</a:t>
                </a:r>
                <a:r>
                  <a:rPr lang="hu-HU" dirty="0" smtClean="0"/>
                  <a:t> an </a:t>
                </a:r>
                <a:r>
                  <a:rPr lang="hu-HU" dirty="0" err="1" smtClean="0"/>
                  <a:t>inverse</a:t>
                </a:r>
                <a:r>
                  <a:rPr lang="hu-HU" dirty="0" smtClean="0"/>
                  <a:t> 2D Fourier </a:t>
                </a:r>
                <a:r>
                  <a:rPr lang="hu-HU" dirty="0" err="1" smtClean="0"/>
                  <a:t>transform</a:t>
                </a:r>
                <a:r>
                  <a:rPr lang="hu-HU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hu-HU" dirty="0" smtClean="0"/>
                  <a:t>F</a:t>
                </a:r>
                <a:r>
                  <a:rPr lang="hu-HU" baseline="-25000" dirty="0" smtClean="0"/>
                  <a:t>2</a:t>
                </a:r>
                <a:r>
                  <a:rPr lang="hu-HU" baseline="30000" dirty="0" smtClean="0"/>
                  <a:t>-1</a:t>
                </a:r>
                <a:r>
                  <a:rPr lang="hu-HU" dirty="0" smtClean="0"/>
                  <a:t>{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hu-HU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dirty="0"/>
                  <a:t>{I</a:t>
                </a:r>
                <a:r>
                  <a:rPr lang="hu-HU" dirty="0"/>
                  <a:t>}</a:t>
                </a:r>
                <a:r>
                  <a:rPr lang="en-US" dirty="0"/>
                  <a:t> </a:t>
                </a:r>
                <a:r>
                  <a:rPr lang="hu-HU" dirty="0" smtClean="0"/>
                  <a:t>}(</a:t>
                </a:r>
                <a:r>
                  <a:rPr lang="hu-HU" b="1" dirty="0" smtClean="0"/>
                  <a:t>r</a:t>
                </a:r>
                <a:r>
                  <a:rPr lang="hu-HU" dirty="0" smtClean="0"/>
                  <a:t>).</a:t>
                </a: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8262"/>
                <a:ext cx="10515600" cy="4351338"/>
              </a:xfrm>
              <a:blipFill>
                <a:blip r:embed="rId2"/>
                <a:stretch>
                  <a:fillRect t="-126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207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960"/>
          </a:xfrm>
        </p:spPr>
        <p:txBody>
          <a:bodyPr/>
          <a:lstStyle/>
          <a:p>
            <a:pPr algn="ctr"/>
            <a:r>
              <a:rPr lang="hu-HU" dirty="0"/>
              <a:t>Filter </a:t>
            </a:r>
            <a:r>
              <a:rPr lang="hu-HU" dirty="0" err="1"/>
              <a:t>equation</a:t>
            </a:r>
            <a:r>
              <a:rPr lang="hu-HU" dirty="0"/>
              <a:t> in 2D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hu-HU" dirty="0"/>
                  <a:t>F</a:t>
                </a:r>
                <a:r>
                  <a:rPr lang="hu-HU" baseline="-25000" dirty="0"/>
                  <a:t>2</a:t>
                </a:r>
                <a:r>
                  <a:rPr lang="hu-HU" baseline="30000" dirty="0"/>
                  <a:t>-1</a:t>
                </a:r>
                <a:r>
                  <a:rPr lang="hu-HU" dirty="0"/>
                  <a:t>{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hu-HU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dirty="0"/>
                  <a:t>{I}</a:t>
                </a:r>
                <a:r>
                  <a:rPr lang="en-US" dirty="0"/>
                  <a:t> </a:t>
                </a:r>
                <a:r>
                  <a:rPr lang="hu-HU" dirty="0"/>
                  <a:t>}(</a:t>
                </a:r>
                <a:r>
                  <a:rPr lang="hu-HU" b="1" dirty="0"/>
                  <a:t>r</a:t>
                </a:r>
                <a:r>
                  <a:rPr lang="hu-HU" dirty="0" smtClean="0"/>
                  <a:t>).</a:t>
                </a:r>
              </a:p>
              <a:p>
                <a:pPr marL="0" indent="0" algn="ctr">
                  <a:buNone/>
                </a:pPr>
                <a:endParaRPr lang="hu-HU" dirty="0"/>
              </a:p>
              <a:p>
                <a:pPr marL="0" indent="0" algn="ctr">
                  <a:buNone/>
                </a:pPr>
                <a:r>
                  <a:rPr lang="en-US" dirty="0" smtClean="0"/>
                  <a:t>The attenuation coefficient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/>
                  <a:t>can be calculated from the back projected </a:t>
                </a:r>
                <a:r>
                  <a:rPr lang="hu-HU" dirty="0" smtClean="0"/>
                  <a:t>(</a:t>
                </a:r>
                <a:r>
                  <a:rPr lang="hu-HU" dirty="0" err="1" smtClean="0"/>
                  <a:t>approximation</a:t>
                </a:r>
                <a:r>
                  <a:rPr lang="hu-HU" dirty="0" smtClean="0"/>
                  <a:t>) </a:t>
                </a:r>
                <a:r>
                  <a:rPr lang="en-US" dirty="0" smtClean="0"/>
                  <a:t>image I(</a:t>
                </a:r>
                <a:r>
                  <a:rPr lang="en-US" b="1" dirty="0" err="1" smtClean="0"/>
                  <a:t>r</a:t>
                </a:r>
                <a:r>
                  <a:rPr lang="en-US" b="1" baseline="-25000" dirty="0" err="1" smtClean="0"/>
                  <a:t>i</a:t>
                </a:r>
                <a:r>
                  <a:rPr lang="en-US" dirty="0" smtClean="0"/>
                  <a:t>) with Fourier transform.</a:t>
                </a:r>
                <a:endParaRPr lang="hu-HU" dirty="0" smtClean="0"/>
              </a:p>
              <a:p>
                <a:pPr marL="0" indent="0" algn="ctr">
                  <a:buNone/>
                </a:pPr>
                <a:endParaRPr lang="hu-HU" dirty="0"/>
              </a:p>
              <a:p>
                <a:pPr marL="0" indent="0" algn="ctr">
                  <a:buNone/>
                </a:pPr>
                <a:r>
                  <a:rPr lang="hu-HU" dirty="0" err="1" smtClean="0"/>
                  <a:t>Usually</a:t>
                </a:r>
                <a:r>
                  <a:rPr lang="hu-HU" dirty="0" smtClean="0"/>
                  <a:t> a filter </a:t>
                </a:r>
                <a:r>
                  <a:rPr lang="hu-HU" dirty="0" err="1" smtClean="0"/>
                  <a:t>function</a:t>
                </a:r>
                <a:r>
                  <a:rPr lang="hu-HU" dirty="0" smtClean="0"/>
                  <a:t> (H</a:t>
                </a:r>
                <a14:m>
                  <m:oMath xmlns:m="http://schemas.openxmlformats.org/officeDocument/2006/math">
                    <m:r>
                      <a:rPr lang="hu-HU" b="0" i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hu-HU" dirty="0"/>
                  <a:t> </a:t>
                </a:r>
                <a:r>
                  <a:rPr lang="hu-HU" dirty="0" smtClean="0"/>
                  <a:t>is </a:t>
                </a:r>
                <a:r>
                  <a:rPr lang="hu-HU" dirty="0" err="1" smtClean="0"/>
                  <a:t>applied</a:t>
                </a:r>
                <a:r>
                  <a:rPr lang="hu-HU" dirty="0" smtClean="0"/>
                  <a:t> in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Fourier </a:t>
                </a:r>
                <a:r>
                  <a:rPr lang="hu-HU" dirty="0" err="1" smtClean="0"/>
                  <a:t>space</a:t>
                </a:r>
                <a:r>
                  <a:rPr lang="hu-HU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hu-HU" dirty="0"/>
                  <a:t>F</a:t>
                </a:r>
                <a:r>
                  <a:rPr lang="hu-HU" baseline="-25000" dirty="0"/>
                  <a:t>2</a:t>
                </a:r>
                <a:r>
                  <a:rPr lang="hu-HU" baseline="30000" dirty="0"/>
                  <a:t>-1</a:t>
                </a:r>
                <a:r>
                  <a:rPr lang="hu-HU" dirty="0"/>
                  <a:t>{</a:t>
                </a:r>
                <a:r>
                  <a:rPr lang="hu-HU" dirty="0" smtClean="0"/>
                  <a:t>H(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hu-HU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u-HU" dirty="0"/>
                  <a:t>{I}</a:t>
                </a:r>
                <a:r>
                  <a:rPr lang="en-US" dirty="0"/>
                  <a:t> </a:t>
                </a:r>
                <a:r>
                  <a:rPr lang="hu-HU" dirty="0"/>
                  <a:t>}(</a:t>
                </a:r>
                <a:r>
                  <a:rPr lang="hu-HU" b="1" dirty="0"/>
                  <a:t>r</a:t>
                </a:r>
                <a:r>
                  <a:rPr lang="hu-HU" dirty="0"/>
                  <a:t>).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2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0802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450</Words>
  <Application>Microsoft Office PowerPoint</Application>
  <PresentationFormat>Szélesvásznú</PresentationFormat>
  <Paragraphs>118</Paragraphs>
  <Slides>13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Office-téma</vt:lpstr>
      <vt:lpstr>Modern imaging techniques in biology</vt:lpstr>
      <vt:lpstr>Thematics: X-ray CT scanner 2</vt:lpstr>
      <vt:lpstr>CT image reconstruction</vt:lpstr>
      <vt:lpstr>Point spread function (PSF)  and convolution</vt:lpstr>
      <vt:lpstr>CT image reconstruction 2</vt:lpstr>
      <vt:lpstr>Radon transform</vt:lpstr>
      <vt:lpstr>Filter equation in 2D</vt:lpstr>
      <vt:lpstr>Filter equation in 2D</vt:lpstr>
      <vt:lpstr>Filter equation in 2D</vt:lpstr>
      <vt:lpstr>Filter equation in 1D</vt:lpstr>
      <vt:lpstr>Filter equation in 1D</vt:lpstr>
      <vt:lpstr>Filter equation in 1D</vt:lpstr>
      <vt:lpstr>Filter equation in 1D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imaging techniques in biology</dc:title>
  <dc:creator>Balint</dc:creator>
  <cp:lastModifiedBy>Balint</cp:lastModifiedBy>
  <cp:revision>133</cp:revision>
  <dcterms:created xsi:type="dcterms:W3CDTF">2017-09-11T08:21:36Z</dcterms:created>
  <dcterms:modified xsi:type="dcterms:W3CDTF">2017-09-15T14:38:14Z</dcterms:modified>
</cp:coreProperties>
</file>