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60" r:id="rId3"/>
    <p:sldId id="261" r:id="rId4"/>
    <p:sldId id="257" r:id="rId5"/>
    <p:sldId id="259" r:id="rId6"/>
    <p:sldId id="258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7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D2BCCE-FABB-40D0-B62C-CAD695CA62D0}" type="datetimeFigureOut">
              <a:rPr lang="hu-HU" smtClean="0"/>
              <a:t>2017. 09. 13.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F5C0E-6635-45D0-94E9-45AB53E491F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385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Kattintson ide az alcím mintájának szerkesztéséhez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9769B-52BC-4FE4-87A9-DD4B23ED5ECC}" type="datetime1">
              <a:rPr lang="hu-HU" smtClean="0"/>
              <a:t>2017. 09. 13.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3848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818CF-AFE7-4799-AED0-FCF37ADFBC84}" type="datetime1">
              <a:rPr lang="hu-HU" smtClean="0"/>
              <a:t>2017. 09. 13.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353223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A7A00-7C2E-49E7-8383-DD2AEF45E439}" type="datetime1">
              <a:rPr lang="hu-HU" smtClean="0"/>
              <a:t>2017. 09. 13.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7048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663F9A-08DF-4BC1-B043-F42E0C94DC42}" type="datetime1">
              <a:rPr lang="hu-HU" smtClean="0"/>
              <a:t>2017. 09. 13.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73330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D7D7C6-9C72-4AF2-9B8F-DA6F3E506A8A}" type="datetime1">
              <a:rPr lang="hu-HU" smtClean="0"/>
              <a:t>2017. 09. 13.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685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78E4C-2560-4D11-B17C-86E19C62540B}" type="datetime1">
              <a:rPr lang="hu-HU" smtClean="0"/>
              <a:t>2017. 09. 13.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57939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5E9B68-9460-45A5-BED0-F39F4A1B9330}" type="datetime1">
              <a:rPr lang="hu-HU" smtClean="0"/>
              <a:t>2017. 09. 13.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83853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706C76-4827-4813-9D2B-261D4D06C43D}" type="datetime1">
              <a:rPr lang="hu-HU" smtClean="0"/>
              <a:t>2017. 09. 13.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5122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52F0F5-82A5-4032-8908-7127F54AF7CB}" type="datetime1">
              <a:rPr lang="hu-HU" smtClean="0"/>
              <a:t>2017. 09. 13.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570429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C58E4-4B9F-4B41-AF4A-77B350A6A65E}" type="datetime1">
              <a:rPr lang="hu-HU" smtClean="0"/>
              <a:t>2017. 09. 13.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90968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985C3-66BE-4622-95B4-804C76E360F8}" type="datetime1">
              <a:rPr lang="hu-HU" smtClean="0"/>
              <a:t>2017. 09. 13.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2705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F8446-3CE6-45DA-8F9A-D91EEF89639E}" type="datetime1">
              <a:rPr lang="hu-HU" smtClean="0"/>
              <a:t>2017. 09. 13.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743E79-B6A9-41FD-AE33-C9F63F35A81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79379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315913"/>
            <a:ext cx="9144000" cy="14239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Modern imaging techniques in biology</a:t>
            </a:r>
            <a:endParaRPr lang="en-US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28650" y="3067585"/>
            <a:ext cx="4654550" cy="165576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The physical background of medical </a:t>
            </a:r>
            <a:r>
              <a:rPr lang="en-US" dirty="0" err="1" smtClean="0">
                <a:solidFill>
                  <a:srgbClr val="FF0000"/>
                </a:solidFill>
              </a:rPr>
              <a:t>tomographies</a:t>
            </a:r>
            <a:endParaRPr lang="en-US" dirty="0" smtClean="0">
              <a:solidFill>
                <a:srgbClr val="FF0000"/>
              </a:solidFill>
            </a:endParaRPr>
          </a:p>
          <a:p>
            <a:r>
              <a:rPr lang="hu-HU" dirty="0" err="1" smtClean="0"/>
              <a:t>Lecture</a:t>
            </a:r>
            <a:r>
              <a:rPr lang="hu-HU" dirty="0" smtClean="0"/>
              <a:t> 1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</a:t>
            </a:fld>
            <a:endParaRPr lang="hu-HU"/>
          </a:p>
        </p:txBody>
      </p:sp>
      <p:pic>
        <p:nvPicPr>
          <p:cNvPr id="5122" name="Picture 2" descr="Képtalálat a következőre: „tomography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0" y="1976130"/>
            <a:ext cx="5651500" cy="3838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7518760" y="5953471"/>
            <a:ext cx="23614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Image: www.123rf.com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3069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1434"/>
            <a:ext cx="10515600" cy="792250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/>
              <a:t>Parallel </a:t>
            </a:r>
            <a:r>
              <a:rPr lang="hu-HU" sz="3600" dirty="0" err="1" smtClean="0"/>
              <a:t>beam</a:t>
            </a:r>
            <a:r>
              <a:rPr lang="hu-HU" sz="3600" dirty="0" smtClean="0"/>
              <a:t>, fan-</a:t>
            </a:r>
            <a:r>
              <a:rPr lang="hu-HU" sz="3600" dirty="0" err="1" smtClean="0"/>
              <a:t>beam</a:t>
            </a:r>
            <a:r>
              <a:rPr lang="hu-HU" sz="3600" dirty="0" smtClean="0"/>
              <a:t>, and ring-</a:t>
            </a:r>
            <a:r>
              <a:rPr lang="hu-HU" sz="3600" dirty="0" err="1" smtClean="0"/>
              <a:t>detector</a:t>
            </a:r>
            <a:r>
              <a:rPr lang="hu-HU" sz="3600" dirty="0" smtClean="0"/>
              <a:t> </a:t>
            </a:r>
            <a:r>
              <a:rPr lang="hu-HU" sz="3600" dirty="0" err="1" smtClean="0"/>
              <a:t>setups</a:t>
            </a:r>
            <a:endParaRPr lang="hu-HU" sz="36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10</a:t>
            </a:fld>
            <a:endParaRPr lang="hu-HU"/>
          </a:p>
        </p:txBody>
      </p:sp>
      <p:pic>
        <p:nvPicPr>
          <p:cNvPr id="9218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272" y="1267616"/>
            <a:ext cx="4233700" cy="4448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4392232" y="5806511"/>
            <a:ext cx="34075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err="1" smtClean="0"/>
              <a:t>Images</a:t>
            </a:r>
            <a:r>
              <a:rPr lang="hu-HU" dirty="0" smtClean="0"/>
              <a:t>: https://radiologykey.com/</a:t>
            </a:r>
          </a:p>
        </p:txBody>
      </p:sp>
      <p:pic>
        <p:nvPicPr>
          <p:cNvPr id="9220" name="Picture 4" descr="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841" y="1177362"/>
            <a:ext cx="4400259" cy="444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203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4599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Backprojection and filtered backprojection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11</a:t>
            </a:fld>
            <a:endParaRPr lang="hu-HU"/>
          </a:p>
        </p:txBody>
      </p:sp>
      <p:pic>
        <p:nvPicPr>
          <p:cNvPr id="11266" name="Picture 2" descr="http://www.dspguide.com/graphics/F_25_1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2" y="1440814"/>
            <a:ext cx="527685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308677" y="5823703"/>
            <a:ext cx="33750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Source:http</a:t>
            </a:r>
            <a:r>
              <a:rPr lang="hu-HU" dirty="0" smtClean="0"/>
              <a:t>://www.dspguide.com</a:t>
            </a:r>
            <a:endParaRPr lang="hu-HU" dirty="0"/>
          </a:p>
        </p:txBody>
      </p:sp>
      <p:pic>
        <p:nvPicPr>
          <p:cNvPr id="11268" name="Picture 4" descr="Kapcsolódó ké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305" y="1440814"/>
            <a:ext cx="5626100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7465876" y="5778661"/>
            <a:ext cx="28849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http://www.impactscan.org/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116935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380"/>
          </a:xfrm>
        </p:spPr>
        <p:txBody>
          <a:bodyPr/>
          <a:lstStyle/>
          <a:p>
            <a:pPr algn="ctr"/>
            <a:r>
              <a:rPr lang="hu-HU" dirty="0" err="1" smtClean="0"/>
              <a:t>Hounsfield</a:t>
            </a:r>
            <a:r>
              <a:rPr lang="hu-HU" dirty="0" smtClean="0"/>
              <a:t> </a:t>
            </a:r>
            <a:r>
              <a:rPr lang="hu-HU" dirty="0" err="1" smtClean="0"/>
              <a:t>units</a:t>
            </a:r>
            <a:r>
              <a:rPr lang="hu-HU" dirty="0" smtClean="0"/>
              <a:t> of human </a:t>
            </a:r>
            <a:r>
              <a:rPr lang="hu-HU" dirty="0" err="1" smtClean="0"/>
              <a:t>tissues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pic>
        <p:nvPicPr>
          <p:cNvPr id="10242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6716" y="1565389"/>
            <a:ext cx="4186376" cy="4032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Linear Attenuation to CT Unit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9770" y="3792321"/>
            <a:ext cx="4495800" cy="1924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1496550" y="5792409"/>
            <a:ext cx="3549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err="1" smtClean="0"/>
              <a:t>Source</a:t>
            </a:r>
            <a:r>
              <a:rPr lang="hu-HU" dirty="0" smtClean="0"/>
              <a:t>: http://www.people.vcu.edu</a:t>
            </a:r>
            <a:endParaRPr lang="hu-HU" dirty="0"/>
          </a:p>
        </p:txBody>
      </p:sp>
      <p:sp>
        <p:nvSpPr>
          <p:cNvPr id="7" name="Téglalap 6"/>
          <p:cNvSpPr/>
          <p:nvPr/>
        </p:nvSpPr>
        <p:spPr>
          <a:xfrm>
            <a:off x="7018896" y="5792409"/>
            <a:ext cx="33820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err="1" smtClean="0"/>
              <a:t>Source</a:t>
            </a:r>
            <a:r>
              <a:rPr lang="hu-HU" dirty="0" smtClean="0"/>
              <a:t>: https://radiologykey.com/</a:t>
            </a:r>
          </a:p>
        </p:txBody>
      </p:sp>
      <p:sp>
        <p:nvSpPr>
          <p:cNvPr id="8" name="Szövegdoboz 7"/>
          <p:cNvSpPr txBox="1"/>
          <p:nvPr/>
        </p:nvSpPr>
        <p:spPr>
          <a:xfrm>
            <a:off x="649827" y="1653013"/>
            <a:ext cx="55931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hu-HU" sz="2400" dirty="0" smtClean="0"/>
              <a:t>X-</a:t>
            </a:r>
            <a:r>
              <a:rPr lang="hu-HU" sz="2400" dirty="0" err="1" smtClean="0"/>
              <a:t>ray</a:t>
            </a:r>
            <a:r>
              <a:rPr lang="hu-HU" sz="2400" dirty="0" smtClean="0"/>
              <a:t> </a:t>
            </a:r>
            <a:r>
              <a:rPr lang="hu-HU" sz="2400" dirty="0" err="1"/>
              <a:t>l</a:t>
            </a:r>
            <a:r>
              <a:rPr lang="hu-HU" sz="2400" dirty="0" err="1" smtClean="0"/>
              <a:t>inear</a:t>
            </a:r>
            <a:r>
              <a:rPr lang="hu-HU" sz="2400" dirty="0" smtClean="0"/>
              <a:t> </a:t>
            </a:r>
            <a:r>
              <a:rPr lang="hu-HU" sz="2400" dirty="0" err="1">
                <a:solidFill>
                  <a:srgbClr val="FF0000"/>
                </a:solidFill>
              </a:rPr>
              <a:t>a</a:t>
            </a:r>
            <a:r>
              <a:rPr lang="hu-HU" sz="2400" dirty="0" err="1" smtClean="0">
                <a:solidFill>
                  <a:srgbClr val="FF0000"/>
                </a:solidFill>
              </a:rPr>
              <a:t>ttenuation</a:t>
            </a:r>
            <a:r>
              <a:rPr lang="hu-HU" sz="2400" dirty="0" smtClean="0">
                <a:solidFill>
                  <a:srgbClr val="FF0000"/>
                </a:solidFill>
              </a:rPr>
              <a:t> </a:t>
            </a:r>
            <a:r>
              <a:rPr lang="hu-HU" sz="2400" dirty="0" err="1" smtClean="0">
                <a:solidFill>
                  <a:srgbClr val="FF0000"/>
                </a:solidFill>
              </a:rPr>
              <a:t>coefficient</a:t>
            </a:r>
            <a:r>
              <a:rPr lang="hu-HU" sz="2400" dirty="0" smtClean="0">
                <a:solidFill>
                  <a:srgbClr val="FF0000"/>
                </a:solidFill>
              </a:rPr>
              <a:t>: </a:t>
            </a:r>
            <a:r>
              <a:rPr lang="el-GR" sz="2400" dirty="0" smtClean="0">
                <a:solidFill>
                  <a:srgbClr val="FF0000"/>
                </a:solidFill>
              </a:rPr>
              <a:t>μ</a:t>
            </a:r>
            <a:r>
              <a:rPr lang="hu-HU" sz="2400" dirty="0" smtClean="0"/>
              <a:t>.</a:t>
            </a:r>
          </a:p>
          <a:p>
            <a:pPr algn="just"/>
            <a:r>
              <a:rPr lang="hu-HU" sz="2400" dirty="0" err="1" smtClean="0"/>
              <a:t>Lamberts</a:t>
            </a:r>
            <a:r>
              <a:rPr lang="hu-HU" sz="2400" dirty="0" smtClean="0"/>
              <a:t>’ </a:t>
            </a:r>
            <a:r>
              <a:rPr lang="hu-HU" sz="2400" dirty="0" err="1" smtClean="0"/>
              <a:t>law</a:t>
            </a:r>
            <a:r>
              <a:rPr lang="hu-HU" sz="2400" dirty="0" smtClean="0"/>
              <a:t> of </a:t>
            </a:r>
            <a:r>
              <a:rPr lang="hu-HU" sz="2400" dirty="0" err="1" smtClean="0"/>
              <a:t>absorption</a:t>
            </a:r>
            <a:r>
              <a:rPr lang="hu-HU" sz="2400" dirty="0" smtClean="0"/>
              <a:t>: </a:t>
            </a:r>
            <a:r>
              <a:rPr lang="hu-HU" sz="2400" dirty="0" err="1" smtClean="0"/>
              <a:t>intensity</a:t>
            </a:r>
            <a:r>
              <a:rPr lang="hu-HU" sz="2400" dirty="0" smtClean="0"/>
              <a:t> (I) </a:t>
            </a:r>
            <a:r>
              <a:rPr lang="hu-HU" sz="2400" dirty="0" err="1" smtClean="0"/>
              <a:t>decreases</a:t>
            </a:r>
            <a:r>
              <a:rPr lang="hu-HU" sz="2400" dirty="0" smtClean="0"/>
              <a:t> </a:t>
            </a:r>
            <a:r>
              <a:rPr lang="hu-HU" sz="2400" dirty="0" err="1" smtClean="0"/>
              <a:t>exponentially</a:t>
            </a:r>
            <a:r>
              <a:rPr lang="hu-HU" sz="2400" dirty="0" smtClean="0"/>
              <a:t> </a:t>
            </a:r>
            <a:r>
              <a:rPr lang="hu-HU" sz="2400" dirty="0" err="1" smtClean="0"/>
              <a:t>with</a:t>
            </a:r>
            <a:r>
              <a:rPr lang="hu-HU" sz="2400" dirty="0" smtClean="0"/>
              <a:t> </a:t>
            </a:r>
            <a:r>
              <a:rPr lang="hu-HU" sz="2400" dirty="0" err="1" smtClean="0"/>
              <a:t>thickness</a:t>
            </a:r>
            <a:r>
              <a:rPr lang="hu-HU" sz="2400" dirty="0" smtClean="0"/>
              <a:t> (x):</a:t>
            </a:r>
          </a:p>
          <a:p>
            <a:pPr algn="ctr"/>
            <a:r>
              <a:rPr lang="hu-HU" sz="2400" dirty="0" smtClean="0">
                <a:solidFill>
                  <a:srgbClr val="FF0000"/>
                </a:solidFill>
              </a:rPr>
              <a:t> I=I</a:t>
            </a:r>
            <a:r>
              <a:rPr lang="hu-HU" sz="2400" baseline="-25000" dirty="0" smtClean="0">
                <a:solidFill>
                  <a:srgbClr val="FF0000"/>
                </a:solidFill>
              </a:rPr>
              <a:t>0</a:t>
            </a:r>
            <a:r>
              <a:rPr lang="hu-HU" sz="2400" dirty="0" smtClean="0">
                <a:solidFill>
                  <a:srgbClr val="FF0000"/>
                </a:solidFill>
              </a:rPr>
              <a:t>e</a:t>
            </a:r>
            <a:r>
              <a:rPr lang="hu-HU" sz="2400" baseline="30000" dirty="0" smtClean="0">
                <a:solidFill>
                  <a:srgbClr val="FF0000"/>
                </a:solidFill>
              </a:rPr>
              <a:t>-</a:t>
            </a:r>
            <a:r>
              <a:rPr lang="el-GR" sz="2400" baseline="30000" dirty="0" smtClean="0">
                <a:solidFill>
                  <a:srgbClr val="FF0000"/>
                </a:solidFill>
              </a:rPr>
              <a:t>μ</a:t>
            </a:r>
            <a:r>
              <a:rPr lang="hu-HU" sz="2400" baseline="30000" dirty="0" smtClean="0">
                <a:solidFill>
                  <a:srgbClr val="FF0000"/>
                </a:solidFill>
              </a:rPr>
              <a:t>x </a:t>
            </a:r>
            <a:endParaRPr lang="hu-HU" sz="2400" baseline="30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X-</a:t>
            </a:r>
            <a:r>
              <a:rPr lang="hu-HU" dirty="0" err="1" smtClean="0"/>
              <a:t>ray</a:t>
            </a:r>
            <a:r>
              <a:rPr lang="hu-HU" dirty="0" smtClean="0"/>
              <a:t> </a:t>
            </a:r>
            <a:r>
              <a:rPr lang="hu-HU" dirty="0" err="1" smtClean="0"/>
              <a:t>beam</a:t>
            </a:r>
            <a:r>
              <a:rPr lang="hu-HU" dirty="0" smtClean="0"/>
              <a:t> </a:t>
            </a:r>
            <a:r>
              <a:rPr lang="hu-HU" dirty="0" err="1" smtClean="0"/>
              <a:t>hardening</a:t>
            </a:r>
            <a:endParaRPr lang="hu-H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artalom helye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>
                    <a:latin typeface="Cambria Math" panose="02040503050406030204" pitchFamily="18" charset="0"/>
                  </a:rPr>
                  <a:t>The beam is not monochromatic: contains different energy components. Beam intensity in a homogeneous material as a function of path length (x):</a:t>
                </a:r>
                <a:endParaRPr lang="hu-HU" b="0" dirty="0" smtClean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b="0" i="1" smtClean="0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hu-HU" b="0" i="1" baseline="-25000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r>
                  <a:rPr lang="hu-HU" dirty="0" smtClean="0"/>
                  <a:t>(E)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d>
                          <m:dPr>
                            <m:ctrlP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</m:d>
                        <m:r>
                          <a:rPr lang="hu-HU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hu-HU" b="0" i="1" smtClean="0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hu-HU" b="0" i="1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hu-HU" dirty="0"/>
              </a:p>
              <a:p>
                <a:pPr marL="0" indent="0">
                  <a:buNone/>
                </a:pPr>
                <a:r>
                  <a:rPr lang="en-US" b="0" dirty="0" smtClean="0"/>
                  <a:t>E: energy,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</m:d>
                  </m:oMath>
                </a14:m>
                <a:r>
                  <a:rPr lang="en-US" b="0" dirty="0" smtClean="0"/>
                  <a:t>: linear attenuation coefficient</a:t>
                </a:r>
                <a:r>
                  <a:rPr lang="hu-HU" b="0" dirty="0" smtClean="0"/>
                  <a:t>.</a:t>
                </a:r>
              </a:p>
              <a:p>
                <a:pPr marL="0" indent="0">
                  <a:buNone/>
                </a:pPr>
                <a:endParaRPr lang="hu-HU" dirty="0"/>
              </a:p>
              <a:p>
                <a:pPr marL="0" indent="0">
                  <a:buNone/>
                </a:pPr>
                <a:r>
                  <a:rPr lang="en-US" b="0" dirty="0" smtClean="0"/>
                  <a:t>In an </a:t>
                </a:r>
                <a:r>
                  <a:rPr lang="en-US" dirty="0"/>
                  <a:t>i</a:t>
                </a:r>
                <a:r>
                  <a:rPr lang="en-US" b="0" dirty="0" smtClean="0"/>
                  <a:t>nhomogeneous material: </a:t>
                </a: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hu-HU" i="1">
                        <a:latin typeface="Cambria Math" panose="02040503050406030204" pitchFamily="18" charset="0"/>
                      </a:rPr>
                      <m:t>𝐼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hu-HU" i="1" baseline="-2500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nary>
                  </m:oMath>
                </a14:m>
                <a:r>
                  <a:rPr lang="hu-HU" dirty="0"/>
                  <a:t>(E)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hu-H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hu-HU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hu-HU" i="1">
                            <a:latin typeface="Cambria Math" panose="02040503050406030204" pitchFamily="18" charset="0"/>
                          </a:rPr>
                          <m:t>−</m:t>
                        </m:r>
                        <m:nary>
                          <m:naryPr>
                            <m:limLoc m:val="undOvr"/>
                            <m:subHide m:val="on"/>
                            <m:supHide m:val="on"/>
                            <m:ctrlPr>
                              <a:rPr lang="hu-HU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hu-HU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hu-H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hu-HU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𝑑𝑥</m:t>
                            </m:r>
                          </m:e>
                        </m:nary>
                      </m:sup>
                    </m:sSup>
                    <m:r>
                      <a:rPr lang="hu-HU" i="1">
                        <a:latin typeface="Cambria Math" panose="02040503050406030204" pitchFamily="18" charset="0"/>
                      </a:rPr>
                      <m:t>𝑑𝐸</m:t>
                    </m:r>
                    <m:r>
                      <a:rPr lang="hu-HU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endParaRPr lang="hu-HU" dirty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endParaRPr lang="hu-HU" b="0" dirty="0" smtClean="0"/>
              </a:p>
              <a:p>
                <a:endParaRPr lang="hu-HU" dirty="0"/>
              </a:p>
            </p:txBody>
          </p:sp>
        </mc:Choice>
        <mc:Fallback xmlns="">
          <p:sp>
            <p:nvSpPr>
              <p:cNvPr id="3" name="Tartalom hely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2381"/>
                </a:stretch>
              </a:blipFill>
            </p:spPr>
            <p:txBody>
              <a:bodyPr/>
              <a:lstStyle/>
              <a:p>
                <a:r>
                  <a:rPr lang="hu-H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601200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138930"/>
            <a:ext cx="10515600" cy="874189"/>
          </a:xfrm>
        </p:spPr>
        <p:txBody>
          <a:bodyPr/>
          <a:lstStyle/>
          <a:p>
            <a:pPr algn="ctr"/>
            <a:r>
              <a:rPr lang="hu-HU" dirty="0" smtClean="0"/>
              <a:t> </a:t>
            </a:r>
            <a:r>
              <a:rPr lang="en-US" dirty="0" smtClean="0"/>
              <a:t>X-ray beam hardening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230995"/>
            <a:ext cx="10078901" cy="138993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Softer (lower energy) X-ray is attenuated (absorbed) more strongly in tissues</a:t>
            </a:r>
          </a:p>
          <a:p>
            <a:r>
              <a:rPr lang="en-US" sz="2400" dirty="0" smtClean="0"/>
              <a:t>Soft components are filtered out -&gt; beam gets harder when passing through the tissue.</a:t>
            </a:r>
            <a:endParaRPr lang="en-US" sz="240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>
          <a:xfrm>
            <a:off x="4038600" y="6356349"/>
            <a:ext cx="4114800" cy="365125"/>
          </a:xfrm>
        </p:spPr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pic>
        <p:nvPicPr>
          <p:cNvPr id="1026" name="Picture 2" descr="filtr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876914"/>
            <a:ext cx="3977617" cy="2610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944858" y="5737121"/>
            <a:ext cx="37643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https</a:t>
            </a:r>
            <a:r>
              <a:rPr lang="hu-HU" dirty="0"/>
              <a:t>://radprotection.wikispaces.com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-5400000">
            <a:off x="6451066" y="2115281"/>
            <a:ext cx="3035661" cy="4046949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6096000" y="5737121"/>
            <a:ext cx="47064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err="1" smtClean="0"/>
              <a:t>Correction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beam</a:t>
            </a:r>
            <a:r>
              <a:rPr lang="hu-HU" dirty="0" smtClean="0"/>
              <a:t> </a:t>
            </a:r>
            <a:r>
              <a:rPr lang="hu-HU" dirty="0" err="1" smtClean="0"/>
              <a:t>hardening</a:t>
            </a:r>
            <a:r>
              <a:rPr lang="hu-HU" dirty="0" smtClean="0"/>
              <a:t>. CT </a:t>
            </a:r>
            <a:r>
              <a:rPr lang="hu-HU" dirty="0" err="1" smtClean="0"/>
              <a:t>book</a:t>
            </a:r>
            <a:r>
              <a:rPr lang="hu-HU" dirty="0" smtClean="0"/>
              <a:t>, p. 105.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650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How to get a mark?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72135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Alternatives:</a:t>
            </a:r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Oral exam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Mini review based on 3 scientific papers: ~10 pages. </a:t>
            </a:r>
            <a:r>
              <a:rPr lang="en-US" dirty="0" smtClean="0">
                <a:solidFill>
                  <a:srgbClr val="FF0000"/>
                </a:solidFill>
              </a:rPr>
              <a:t>Consultation needed.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2</a:t>
            </a:fld>
            <a:endParaRPr lang="hu-HU"/>
          </a:p>
        </p:txBody>
      </p:sp>
      <p:pic>
        <p:nvPicPr>
          <p:cNvPr id="6" name="Picture 2" descr="http://4.bp.blogspot.com/-gSf6uySUWsI/VIHk4Lck_NI/AAAAAAAAKg8/qg423bYXGuM/s1600/Tips-for-students-exa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518" y="2343194"/>
            <a:ext cx="42862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576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Literature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5981700" cy="4351338"/>
          </a:xfrm>
        </p:spPr>
        <p:txBody>
          <a:bodyPr/>
          <a:lstStyle/>
          <a:p>
            <a:r>
              <a:rPr lang="en-US" dirty="0" smtClean="0"/>
              <a:t>You can find English literature at my website: </a:t>
            </a:r>
          </a:p>
          <a:p>
            <a:pPr marL="0" indent="0">
              <a:buNone/>
            </a:pPr>
            <a:r>
              <a:rPr lang="hu-HU" dirty="0" smtClean="0"/>
              <a:t>http://balintszabo.web.elte.hu/modernkepalkototechnikak.html</a:t>
            </a:r>
          </a:p>
          <a:p>
            <a:endParaRPr lang="hu-HU" dirty="0"/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3</a:t>
            </a:fld>
            <a:endParaRPr lang="hu-HU"/>
          </a:p>
        </p:txBody>
      </p:sp>
      <p:pic>
        <p:nvPicPr>
          <p:cNvPr id="1026" name="Picture 2" descr="https://www.asme.org/getmedia/c2c8ea5a-b690-4ba7-92bb-34bd1432862b/book_guide_hero_books.asp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425" y="1535112"/>
            <a:ext cx="432435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116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Thematics</a:t>
            </a:r>
            <a:r>
              <a:rPr lang="en-US" dirty="0" smtClean="0"/>
              <a:t> of the 10 lectures </a:t>
            </a:r>
            <a:r>
              <a:rPr lang="hu-HU" smtClean="0"/>
              <a:t>in</a:t>
            </a:r>
            <a:r>
              <a:rPr lang="en-US" smtClean="0"/>
              <a:t> </a:t>
            </a:r>
            <a:r>
              <a:rPr lang="en-US" dirty="0" smtClean="0"/>
              <a:t>the semester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720725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X-ray CT (computed tomography) scanner: 2 lectures.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MRI and fMRI: (functional) magnetic resonance imaging: 6 lectures</a:t>
            </a:r>
            <a:r>
              <a:rPr lang="hu-HU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PET: positron emission tomography: 1 lecture</a:t>
            </a:r>
            <a:r>
              <a:rPr lang="hu-HU" dirty="0" smtClean="0"/>
              <a:t>.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Sonography: medical ultrasound: 1 lecture</a:t>
            </a:r>
            <a:r>
              <a:rPr lang="hu-H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rgbClr val="FF0000"/>
                </a:solidFill>
              </a:rPr>
              <a:t>Visit to a CT-MRI diagnostic center in Budapest</a:t>
            </a:r>
            <a:r>
              <a:rPr lang="en-US" dirty="0" smtClean="0"/>
              <a:t> </a:t>
            </a:r>
            <a:r>
              <a:rPr lang="hu-HU" dirty="0" smtClean="0"/>
              <a:t>in </a:t>
            </a:r>
            <a:r>
              <a:rPr lang="en-US" dirty="0" smtClean="0"/>
              <a:t>the end of the semester</a:t>
            </a:r>
            <a:r>
              <a:rPr lang="hu-HU" dirty="0" smtClean="0"/>
              <a:t>.</a:t>
            </a:r>
            <a:endParaRPr lang="en-US" dirty="0" smtClean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4</a:t>
            </a:fld>
            <a:endParaRPr lang="hu-HU"/>
          </a:p>
        </p:txBody>
      </p:sp>
      <p:pic>
        <p:nvPicPr>
          <p:cNvPr id="2050" name="Picture 2" descr="Full body scan BB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2770" y="1735028"/>
            <a:ext cx="1943155" cy="388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8610600" y="5665678"/>
            <a:ext cx="1965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 smtClean="0"/>
              <a:t>Image: BBC </a:t>
            </a:r>
            <a:r>
              <a:rPr lang="hu-HU" dirty="0" err="1" smtClean="0"/>
              <a:t>news</a:t>
            </a:r>
            <a:r>
              <a:rPr lang="hu-HU" dirty="0" smtClean="0"/>
              <a:t>, 2001 </a:t>
            </a:r>
            <a:r>
              <a:rPr lang="hu-HU" dirty="0" err="1" smtClean="0"/>
              <a:t>January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359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3179"/>
          </a:xfrm>
        </p:spPr>
        <p:txBody>
          <a:bodyPr/>
          <a:lstStyle/>
          <a:p>
            <a:pPr algn="ctr"/>
            <a:r>
              <a:rPr lang="en-US" dirty="0" smtClean="0"/>
              <a:t>Detailed </a:t>
            </a:r>
            <a:r>
              <a:rPr lang="en-US" dirty="0" err="1" smtClean="0"/>
              <a:t>thematics</a:t>
            </a:r>
            <a:r>
              <a:rPr lang="en-US" dirty="0" smtClean="0"/>
              <a:t>: X-ray CT scanner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60350" y="1536706"/>
            <a:ext cx="63500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Principles of CT measurement. Attenuation scale of human tissues. Parallel beam, ring-detector and fan-beam systems. Beam hardening.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Imaging. Mathematical background: Radon transformation, Point Spread Function (PSF), convolution, filter equation in 2D and 1D. </a:t>
            </a: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5</a:t>
            </a:fld>
            <a:endParaRPr lang="hu-HU" dirty="0"/>
          </a:p>
        </p:txBody>
      </p:sp>
      <p:pic>
        <p:nvPicPr>
          <p:cNvPr id="3074" name="Picture 2" descr="Képtalálat a következőre: „ct scan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2900" y="1690688"/>
            <a:ext cx="5083174" cy="3807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7272828" y="5644634"/>
            <a:ext cx="39233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Image: http://www.bwequinevets.co.uk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8733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3925"/>
          </a:xfrm>
        </p:spPr>
        <p:txBody>
          <a:bodyPr/>
          <a:lstStyle/>
          <a:p>
            <a:pPr algn="ctr"/>
            <a:r>
              <a:rPr lang="hu-HU" dirty="0" err="1" smtClean="0"/>
              <a:t>Detailed</a:t>
            </a:r>
            <a:r>
              <a:rPr lang="hu-HU" dirty="0" smtClean="0"/>
              <a:t> </a:t>
            </a:r>
            <a:r>
              <a:rPr lang="hu-HU" dirty="0"/>
              <a:t>t</a:t>
            </a:r>
            <a:r>
              <a:rPr lang="en-US" dirty="0" err="1" smtClean="0"/>
              <a:t>hematics</a:t>
            </a:r>
            <a:r>
              <a:rPr lang="en-US" dirty="0" smtClean="0"/>
              <a:t>: MRI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41300" y="1450975"/>
            <a:ext cx="7689850" cy="4351338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Microscopic and macroscopic magnetization. The Bloch equation. T</a:t>
            </a:r>
            <a:r>
              <a:rPr lang="en-US" baseline="-25000" dirty="0" smtClean="0"/>
              <a:t>1</a:t>
            </a:r>
            <a:r>
              <a:rPr lang="en-US" dirty="0" smtClean="0"/>
              <a:t> and T</a:t>
            </a:r>
            <a:r>
              <a:rPr lang="en-US" baseline="-25000" dirty="0" smtClean="0"/>
              <a:t>2 </a:t>
            </a:r>
            <a:r>
              <a:rPr lang="en-US" dirty="0" smtClean="0"/>
              <a:t>relaxation times.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Magnetic resonance. 90° pulse. FID: free induction decay. Effective T</a:t>
            </a:r>
            <a:r>
              <a:rPr lang="en-US" baseline="-25000" dirty="0" smtClean="0"/>
              <a:t>2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Pulse method for determining T</a:t>
            </a:r>
            <a:r>
              <a:rPr lang="en-US" baseline="-25000" dirty="0" smtClean="0"/>
              <a:t>2</a:t>
            </a:r>
            <a:r>
              <a:rPr lang="en-US" dirty="0" smtClean="0"/>
              <a:t> and T</a:t>
            </a:r>
            <a:r>
              <a:rPr lang="en-US" baseline="-25000" dirty="0" smtClean="0"/>
              <a:t>1</a:t>
            </a:r>
            <a:r>
              <a:rPr lang="en-US" dirty="0" smtClean="0"/>
              <a:t>. Spin echo. Magnetic resonance spectroscopy.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Imaging. Selective excitation and read out of a slice.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Pulse sequences and contrast. Flow in MRI.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fMRI. BOLD. Echo planar imaging (EPI). Spin echo (SE) and gradient echo (GE) for fast imaging.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6</a:t>
            </a:fld>
            <a:endParaRPr lang="hu-HU"/>
          </a:p>
        </p:txBody>
      </p:sp>
      <p:pic>
        <p:nvPicPr>
          <p:cNvPr id="4098" name="Picture 2" descr="http://m.blog.hu/ra/radiologia/image/mri_safet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275" y="1791496"/>
            <a:ext cx="4013200" cy="3009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églalap 5"/>
          <p:cNvSpPr/>
          <p:nvPr/>
        </p:nvSpPr>
        <p:spPr>
          <a:xfrm>
            <a:off x="8446930" y="5024875"/>
            <a:ext cx="32038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Image: http://radiologia.blog.hu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2837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087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X-ray CT scanner: history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58800" y="1225550"/>
            <a:ext cx="6743700" cy="49530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The method produces axial transverse tomograms: body layers perpendicular to the longitudinal axis of the body.</a:t>
            </a:r>
          </a:p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History of CT</a:t>
            </a:r>
          </a:p>
          <a:p>
            <a:r>
              <a:rPr lang="en-US" dirty="0" smtClean="0"/>
              <a:t>1963-64. A. M. Cormack: first to describe an X-ray tomography corresponding to CT.</a:t>
            </a:r>
          </a:p>
          <a:p>
            <a:r>
              <a:rPr lang="en-US" i="1" dirty="0" smtClean="0"/>
              <a:t>1917. Mathematical solution of the problem had been given by Radon.</a:t>
            </a:r>
          </a:p>
          <a:p>
            <a:r>
              <a:rPr lang="en-US" dirty="0" smtClean="0"/>
              <a:t>1972. First clinical application.</a:t>
            </a:r>
          </a:p>
          <a:p>
            <a:r>
              <a:rPr lang="en-US" dirty="0" smtClean="0"/>
              <a:t>1979: Nobel prize for Sir Hounsfield and A. M. </a:t>
            </a:r>
            <a:r>
              <a:rPr lang="en-US" dirty="0" err="1" smtClean="0"/>
              <a:t>Comack</a:t>
            </a:r>
            <a:endParaRPr lang="en-US" dirty="0" smtClean="0"/>
          </a:p>
          <a:p>
            <a:r>
              <a:rPr lang="en-US" dirty="0" smtClean="0"/>
              <a:t>For now it has become a routine diagnostic method. </a:t>
            </a:r>
          </a:p>
          <a:p>
            <a:r>
              <a:rPr lang="en-US" dirty="0" smtClean="0"/>
              <a:t># of CT scans in the U.S. in a year:  </a:t>
            </a:r>
          </a:p>
          <a:p>
            <a:pPr lvl="1"/>
            <a:r>
              <a:rPr lang="en-US" dirty="0" smtClean="0"/>
              <a:t>1980: 3 million</a:t>
            </a:r>
          </a:p>
          <a:p>
            <a:pPr lvl="1"/>
            <a:r>
              <a:rPr lang="en-US" dirty="0" smtClean="0"/>
              <a:t>1995: 20 million</a:t>
            </a:r>
          </a:p>
          <a:p>
            <a:pPr lvl="1"/>
            <a:r>
              <a:rPr lang="en-US" dirty="0" smtClean="0"/>
              <a:t>2006: 60 million</a:t>
            </a:r>
          </a:p>
          <a:p>
            <a:pPr lvl="1"/>
            <a:endParaRPr lang="hu-HU" dirty="0" smtClean="0"/>
          </a:p>
          <a:p>
            <a:pPr lvl="1"/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7</a:t>
            </a:fld>
            <a:endParaRPr lang="hu-HU"/>
          </a:p>
        </p:txBody>
      </p:sp>
      <p:pic>
        <p:nvPicPr>
          <p:cNvPr id="6156" name="Picture 12" descr="https://upload.wikimedia.org/wikipedia/commons/3/39/RIMG02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812" y="1225550"/>
            <a:ext cx="480000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églalap 10"/>
          <p:cNvSpPr/>
          <p:nvPr/>
        </p:nvSpPr>
        <p:spPr>
          <a:xfrm>
            <a:off x="7633017" y="5132718"/>
            <a:ext cx="39315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The </a:t>
            </a:r>
            <a:r>
              <a:rPr lang="hu-HU" dirty="0" err="1"/>
              <a:t>p</a:t>
            </a:r>
            <a:r>
              <a:rPr lang="hu-HU" dirty="0" err="1" smtClean="0"/>
              <a:t>rototype</a:t>
            </a:r>
            <a:r>
              <a:rPr lang="hu-HU" dirty="0" smtClean="0"/>
              <a:t> of CT </a:t>
            </a:r>
            <a:r>
              <a:rPr lang="hu-HU" dirty="0" err="1" smtClean="0"/>
              <a:t>scanner</a:t>
            </a:r>
            <a:r>
              <a:rPr lang="hu-HU" dirty="0" smtClean="0"/>
              <a:t>, </a:t>
            </a:r>
            <a:r>
              <a:rPr lang="hu-HU" dirty="0" err="1" smtClean="0"/>
              <a:t>Wikipedia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599236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375274" y="249085"/>
            <a:ext cx="4866356" cy="920605"/>
          </a:xfrm>
        </p:spPr>
        <p:txBody>
          <a:bodyPr>
            <a:normAutofit fontScale="90000"/>
          </a:bodyPr>
          <a:lstStyle/>
          <a:p>
            <a:pPr algn="ctr"/>
            <a:r>
              <a:rPr lang="hu-HU" dirty="0" smtClean="0"/>
              <a:t>X-</a:t>
            </a:r>
            <a:r>
              <a:rPr lang="hu-HU" dirty="0" err="1" smtClean="0"/>
              <a:t>ray</a:t>
            </a:r>
            <a:r>
              <a:rPr lang="hu-HU" dirty="0" smtClean="0"/>
              <a:t> 2D </a:t>
            </a:r>
            <a:r>
              <a:rPr lang="hu-HU" dirty="0" err="1" smtClean="0"/>
              <a:t>shadow</a:t>
            </a:r>
            <a:r>
              <a:rPr lang="hu-HU" dirty="0" smtClean="0"/>
              <a:t> image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5256" y="1462112"/>
            <a:ext cx="6164076" cy="2135147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Classical X-ray: 2D shadow image projected by the radiation cone into the image plane. Image is created by </a:t>
            </a:r>
            <a:r>
              <a:rPr lang="en-US" dirty="0" err="1" smtClean="0"/>
              <a:t>superpositioning</a:t>
            </a:r>
            <a:r>
              <a:rPr lang="en-US" dirty="0" smtClean="0"/>
              <a:t> several object elements</a:t>
            </a:r>
          </a:p>
          <a:p>
            <a:pPr marL="0" indent="0">
              <a:buNone/>
            </a:pPr>
            <a:r>
              <a:rPr lang="hu-HU" dirty="0" smtClean="0"/>
              <a:t> 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8</a:t>
            </a:fld>
            <a:endParaRPr lang="hu-HU"/>
          </a:p>
        </p:txBody>
      </p:sp>
      <p:pic>
        <p:nvPicPr>
          <p:cNvPr id="7170" name="Picture 2" descr="Vidisco_sl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251" y="3180382"/>
            <a:ext cx="4935320" cy="2808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Képtalálat a következőre: „x ray shadow image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179" y="472009"/>
            <a:ext cx="5214284" cy="39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6704334" y="4584742"/>
            <a:ext cx="52070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u-HU" dirty="0" smtClean="0"/>
              <a:t>Image: </a:t>
            </a:r>
          </a:p>
          <a:p>
            <a:pPr algn="ctr"/>
            <a:r>
              <a:rPr lang="hu-HU" dirty="0" smtClean="0"/>
              <a:t>https://www.slideshare.net/ihmei/reading-chest-xray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4726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845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X-ray CT scanner advantages vs classical shadow image</a:t>
            </a:r>
            <a:endParaRPr lang="en-US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44347" y="1807059"/>
            <a:ext cx="5437276" cy="435133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Image </a:t>
            </a:r>
            <a:r>
              <a:rPr lang="en-US" dirty="0" smtClean="0">
                <a:solidFill>
                  <a:srgbClr val="FF0000"/>
                </a:solidFill>
              </a:rPr>
              <a:t>free of </a:t>
            </a:r>
            <a:r>
              <a:rPr lang="en-US" dirty="0" err="1" smtClean="0">
                <a:solidFill>
                  <a:srgbClr val="FF0000"/>
                </a:solidFill>
              </a:rPr>
              <a:t>superpositioning</a:t>
            </a:r>
            <a:r>
              <a:rPr lang="en-US" dirty="0" smtClean="0"/>
              <a:t>: substitution image. This is the </a:t>
            </a:r>
            <a:r>
              <a:rPr lang="en-US" dirty="0" smtClean="0">
                <a:solidFill>
                  <a:srgbClr val="FF0000"/>
                </a:solidFill>
              </a:rPr>
              <a:t>case of CT</a:t>
            </a:r>
            <a:r>
              <a:rPr lang="en-US" dirty="0" smtClean="0"/>
              <a:t>. Results in </a:t>
            </a:r>
            <a:r>
              <a:rPr lang="en-US" dirty="0" smtClean="0">
                <a:solidFill>
                  <a:srgbClr val="FF0000"/>
                </a:solidFill>
              </a:rPr>
              <a:t>soft tissue images with high contrast</a:t>
            </a:r>
            <a:r>
              <a:rPr lang="en-US" dirty="0" smtClean="0"/>
              <a:t>.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High contrast </a:t>
            </a:r>
            <a:r>
              <a:rPr lang="en-US" dirty="0" smtClean="0"/>
              <a:t>can be obtained without using a contrast medium, e.g., white and gray cerebral matter can be distinguished easily. White matter appears darker due to its high fat content, i.e. lower attenuation capacity.</a:t>
            </a:r>
          </a:p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Modern imaging techniques in biology: Lecture 1</a:t>
            </a: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743E79-B6A9-41FD-AE33-C9F63F35A818}" type="slidenum">
              <a:rPr lang="hu-HU" smtClean="0"/>
              <a:t>9</a:t>
            </a:fld>
            <a:endParaRPr lang="hu-HU"/>
          </a:p>
        </p:txBody>
      </p:sp>
      <p:pic>
        <p:nvPicPr>
          <p:cNvPr id="6" name="Picture 4" descr="http://www.thesafestline.com/wp-content/uploads/2011/06/2051224366_b2dd520bfa_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679" y="2174859"/>
            <a:ext cx="2731528" cy="2517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églalap 6"/>
          <p:cNvSpPr/>
          <p:nvPr/>
        </p:nvSpPr>
        <p:spPr>
          <a:xfrm>
            <a:off x="9420114" y="4823574"/>
            <a:ext cx="18366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CT </a:t>
            </a:r>
            <a:r>
              <a:rPr lang="hu-HU" dirty="0" err="1" smtClean="0"/>
              <a:t>scan</a:t>
            </a:r>
            <a:r>
              <a:rPr lang="hu-HU" dirty="0" smtClean="0"/>
              <a:t> of a </a:t>
            </a:r>
            <a:r>
              <a:rPr lang="hu-HU" dirty="0" err="1" smtClean="0"/>
              <a:t>brain</a:t>
            </a:r>
            <a:endParaRPr lang="hu-HU" dirty="0"/>
          </a:p>
        </p:txBody>
      </p:sp>
      <p:pic>
        <p:nvPicPr>
          <p:cNvPr id="8194" name="Picture 2" descr="https://upload.wikimedia.org/wikipedia/commons/6/68/3d_CT_scan_anim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09877"/>
            <a:ext cx="238125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églalap 7"/>
          <p:cNvSpPr/>
          <p:nvPr/>
        </p:nvSpPr>
        <p:spPr>
          <a:xfrm>
            <a:off x="6271239" y="4823574"/>
            <a:ext cx="20307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A series of CT scans converted into an animated</a:t>
            </a:r>
            <a:r>
              <a:rPr lang="hu-HU" dirty="0" smtClean="0"/>
              <a:t>, </a:t>
            </a:r>
            <a:r>
              <a:rPr lang="hu-HU" dirty="0" err="1"/>
              <a:t>W</a:t>
            </a:r>
            <a:r>
              <a:rPr lang="hu-HU" dirty="0" err="1" smtClean="0"/>
              <a:t>ikipedia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9998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798</Words>
  <Application>Microsoft Office PowerPoint</Application>
  <PresentationFormat>Szélesvásznú</PresentationFormat>
  <Paragraphs>104</Paragraphs>
  <Slides>14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Office-téma</vt:lpstr>
      <vt:lpstr>Modern imaging techniques in biology</vt:lpstr>
      <vt:lpstr>How to get a mark?</vt:lpstr>
      <vt:lpstr>Literature</vt:lpstr>
      <vt:lpstr>Thematics of the 10 lectures in the semester</vt:lpstr>
      <vt:lpstr>Detailed thematics: X-ray CT scanner</vt:lpstr>
      <vt:lpstr>Detailed thematics: MRI</vt:lpstr>
      <vt:lpstr>X-ray CT scanner: history</vt:lpstr>
      <vt:lpstr>X-ray 2D shadow image</vt:lpstr>
      <vt:lpstr>X-ray CT scanner advantages vs classical shadow image</vt:lpstr>
      <vt:lpstr>Parallel beam, fan-beam, and ring-detector setups</vt:lpstr>
      <vt:lpstr>Backprojection and filtered backprojection</vt:lpstr>
      <vt:lpstr>Hounsfield units of human tissues</vt:lpstr>
      <vt:lpstr>X-ray beam hardening</vt:lpstr>
      <vt:lpstr> X-ray beam hardening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Modern imaging techniques in biology</dc:title>
  <dc:creator>Balint</dc:creator>
  <cp:lastModifiedBy>Balint</cp:lastModifiedBy>
  <cp:revision>55</cp:revision>
  <dcterms:created xsi:type="dcterms:W3CDTF">2017-09-11T08:21:36Z</dcterms:created>
  <dcterms:modified xsi:type="dcterms:W3CDTF">2017-09-13T09:44:07Z</dcterms:modified>
</cp:coreProperties>
</file>